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5" r:id="rId19"/>
    <p:sldId id="276" r:id="rId20"/>
    <p:sldId id="277" r:id="rId21"/>
    <p:sldId id="270" r:id="rId22"/>
    <p:sldId id="271" r:id="rId23"/>
  </p:sldIdLst>
  <p:sldSz cx="18288000" cy="10287000"/>
  <p:notesSz cx="6858000" cy="9144000"/>
  <p:embeddedFontLst>
    <p:embeddedFont>
      <p:font typeface="Helios Bold" panose="020B0604020202020204" charset="0"/>
      <p:regular r:id="rId24"/>
    </p:embeddedFont>
    <p:embeddedFont>
      <p:font typeface="Klein Bold" panose="020B0604020202020204" charset="0"/>
      <p:regular r:id="rId25"/>
    </p:embeddedFont>
    <p:embeddedFont>
      <p:font typeface="Calibri" panose="020F0502020204030204" pitchFamily="34" charset="0"/>
      <p:regular r:id="rId26"/>
      <p:bold r:id="rId27"/>
      <p:italic r:id="rId28"/>
      <p:boldItalic r:id="rId29"/>
    </p:embeddedFont>
    <p:embeddedFont>
      <p:font typeface="Helio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53" y="79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1125837"/>
            <a:ext cx="4702618" cy="618185"/>
            <a:chOff x="0" y="0"/>
            <a:chExt cx="6270157" cy="824246"/>
          </a:xfrm>
        </p:grpSpPr>
        <p:sp>
          <p:nvSpPr>
            <p:cNvPr id="4" name="Freeform 4"/>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119714" y="125758"/>
              <a:ext cx="5150443" cy="525105"/>
            </a:xfrm>
            <a:prstGeom prst="rect">
              <a:avLst/>
            </a:prstGeom>
          </p:spPr>
          <p:txBody>
            <a:bodyPr lIns="0" tIns="0" rIns="0" bIns="0" rtlCol="0" anchor="t">
              <a:spAutoFit/>
            </a:bodyPr>
            <a:lstStyle/>
            <a:p>
              <a:pPr>
                <a:lnSpc>
                  <a:spcPts val="3361"/>
                </a:lnSpc>
                <a:spcBef>
                  <a:spcPct val="0"/>
                </a:spcBef>
              </a:pPr>
              <a:r>
                <a:rPr lang="en-US" sz="2401">
                  <a:solidFill>
                    <a:srgbClr val="F4F4F4"/>
                  </a:solidFill>
                  <a:latin typeface="Helios"/>
                </a:rPr>
                <a:t>GROUP 25</a:t>
              </a:r>
            </a:p>
          </p:txBody>
        </p:sp>
      </p:gr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5565986" y="5187751"/>
            <a:ext cx="11120833" cy="2286946"/>
          </a:xfrm>
          <a:custGeom>
            <a:avLst/>
            <a:gdLst/>
            <a:ahLst/>
            <a:cxnLst/>
            <a:rect l="l" t="t" r="r" b="b"/>
            <a:pathLst>
              <a:path w="11120833" h="2286946">
                <a:moveTo>
                  <a:pt x="0" y="0"/>
                </a:moveTo>
                <a:lnTo>
                  <a:pt x="11120833" y="0"/>
                </a:lnTo>
                <a:lnTo>
                  <a:pt x="11120833" y="2286946"/>
                </a:lnTo>
                <a:lnTo>
                  <a:pt x="0" y="2286946"/>
                </a:lnTo>
                <a:lnTo>
                  <a:pt x="0" y="0"/>
                </a:lnTo>
                <a:close/>
              </a:path>
            </a:pathLst>
          </a:custGeom>
          <a:blipFill>
            <a:blip r:embed="rId6"/>
            <a:stretch>
              <a:fillRect/>
            </a:stretch>
          </a:blipFill>
        </p:spPr>
      </p:sp>
      <p:sp>
        <p:nvSpPr>
          <p:cNvPr id="9" name="TextBox 9"/>
          <p:cNvSpPr txBox="1"/>
          <p:nvPr/>
        </p:nvSpPr>
        <p:spPr>
          <a:xfrm>
            <a:off x="7824152" y="2553771"/>
            <a:ext cx="11785424" cy="2206475"/>
          </a:xfrm>
          <a:prstGeom prst="rect">
            <a:avLst/>
          </a:prstGeom>
        </p:spPr>
        <p:txBody>
          <a:bodyPr lIns="0" tIns="0" rIns="0" bIns="0" rtlCol="0" anchor="t">
            <a:spAutoFit/>
          </a:bodyPr>
          <a:lstStyle/>
          <a:p>
            <a:pPr>
              <a:lnSpc>
                <a:spcPts val="5758"/>
              </a:lnSpc>
            </a:pPr>
            <a:r>
              <a:rPr lang="en-US" sz="4798">
                <a:solidFill>
                  <a:srgbClr val="2A2E3A"/>
                </a:solidFill>
                <a:latin typeface="Klein Bold"/>
              </a:rPr>
              <a:t>CEF440</a:t>
            </a:r>
          </a:p>
          <a:p>
            <a:pPr>
              <a:lnSpc>
                <a:spcPts val="5758"/>
              </a:lnSpc>
            </a:pPr>
            <a:r>
              <a:rPr lang="en-US" sz="4798">
                <a:solidFill>
                  <a:srgbClr val="2A2E3A"/>
                </a:solidFill>
                <a:latin typeface="Klein Bold"/>
              </a:rPr>
              <a:t>INTERNET PROGRAMMING AND MOBILE PROGRAMMING</a:t>
            </a:r>
          </a:p>
          <a:p>
            <a:pPr>
              <a:lnSpc>
                <a:spcPts val="120"/>
              </a:lnSpc>
            </a:pPr>
            <a:endParaRPr lang="en-US" sz="4798">
              <a:solidFill>
                <a:srgbClr val="2A2E3A"/>
              </a:solidFill>
              <a:latin typeface="Klein Bold"/>
            </a:endParaRPr>
          </a:p>
        </p:txBody>
      </p:sp>
      <p:sp>
        <p:nvSpPr>
          <p:cNvPr id="10" name="TextBox 10"/>
          <p:cNvSpPr txBox="1"/>
          <p:nvPr/>
        </p:nvSpPr>
        <p:spPr>
          <a:xfrm>
            <a:off x="5281167" y="9131162"/>
            <a:ext cx="3862833" cy="824835"/>
          </a:xfrm>
          <a:prstGeom prst="rect">
            <a:avLst/>
          </a:prstGeom>
        </p:spPr>
        <p:txBody>
          <a:bodyPr lIns="0" tIns="0" rIns="0" bIns="0" rtlCol="0" anchor="t">
            <a:spAutoFit/>
          </a:bodyPr>
          <a:lstStyle/>
          <a:p>
            <a:pPr>
              <a:lnSpc>
                <a:spcPts val="3361"/>
              </a:lnSpc>
              <a:spcBef>
                <a:spcPct val="0"/>
              </a:spcBef>
            </a:pPr>
            <a:r>
              <a:rPr lang="en-US" sz="2401">
                <a:solidFill>
                  <a:srgbClr val="2A2E3A"/>
                </a:solidFill>
                <a:latin typeface="Helios"/>
              </a:rPr>
              <a:t>Instructor: Dr  NKEMINI Valery</a:t>
            </a:r>
          </a:p>
        </p:txBody>
      </p:sp>
      <p:sp>
        <p:nvSpPr>
          <p:cNvPr id="11" name="TextBox 11"/>
          <p:cNvSpPr txBox="1"/>
          <p:nvPr/>
        </p:nvSpPr>
        <p:spPr>
          <a:xfrm>
            <a:off x="15746744" y="9340712"/>
            <a:ext cx="3862833" cy="405735"/>
          </a:xfrm>
          <a:prstGeom prst="rect">
            <a:avLst/>
          </a:prstGeom>
        </p:spPr>
        <p:txBody>
          <a:bodyPr lIns="0" tIns="0" rIns="0" bIns="0" rtlCol="0" anchor="t">
            <a:spAutoFit/>
          </a:bodyPr>
          <a:lstStyle/>
          <a:p>
            <a:pPr>
              <a:lnSpc>
                <a:spcPts val="3361"/>
              </a:lnSpc>
              <a:spcBef>
                <a:spcPct val="0"/>
              </a:spcBef>
            </a:pPr>
            <a:r>
              <a:rPr lang="en-US" sz="2401">
                <a:solidFill>
                  <a:srgbClr val="2A2E3A"/>
                </a:solidFill>
                <a:latin typeface="Helios"/>
              </a:rPr>
              <a:t>APRIL 2024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1350171" y="55027"/>
            <a:ext cx="15032829" cy="1166986"/>
          </a:xfrm>
          <a:prstGeom prst="rect">
            <a:avLst/>
          </a:prstGeom>
        </p:spPr>
        <p:txBody>
          <a:bodyPr wrap="square" lIns="0" tIns="0" rIns="0" bIns="0" rtlCol="0" anchor="t">
            <a:spAutoFit/>
          </a:bodyPr>
          <a:lstStyle/>
          <a:p>
            <a:pPr>
              <a:lnSpc>
                <a:spcPts val="9099"/>
              </a:lnSpc>
            </a:pPr>
            <a:r>
              <a:rPr lang="en-US" sz="6600" dirty="0" smtClean="0">
                <a:solidFill>
                  <a:schemeClr val="bg1"/>
                </a:solidFill>
              </a:rPr>
              <a:t>2. MOBILE </a:t>
            </a:r>
            <a:r>
              <a:rPr lang="en-US" sz="6600" dirty="0">
                <a:solidFill>
                  <a:schemeClr val="bg1"/>
                </a:solidFill>
              </a:rPr>
              <a:t>PROGRAMMING LANGUAGES</a:t>
            </a:r>
            <a:endParaRPr lang="en-US" sz="34400" dirty="0">
              <a:solidFill>
                <a:schemeClr val="bg1"/>
              </a:solidFill>
              <a:latin typeface="Klein Bold"/>
            </a:endParaRPr>
          </a:p>
        </p:txBody>
      </p:sp>
      <p:sp>
        <p:nvSpPr>
          <p:cNvPr id="6" name="TextBox 6"/>
          <p:cNvSpPr txBox="1"/>
          <p:nvPr/>
        </p:nvSpPr>
        <p:spPr>
          <a:xfrm>
            <a:off x="304798" y="3771900"/>
            <a:ext cx="17678400" cy="4308872"/>
          </a:xfrm>
          <a:prstGeom prst="rect">
            <a:avLst/>
          </a:prstGeom>
        </p:spPr>
        <p:txBody>
          <a:bodyPr wrap="square" lIns="0" tIns="0" rIns="0" bIns="0" rtlCol="0" anchor="t">
            <a:spAutoFit/>
          </a:bodyPr>
          <a:lstStyle/>
          <a:p>
            <a:r>
              <a:rPr lang="en-US" sz="4000" dirty="0"/>
              <a:t>Selecting the proper programming language is crucial when creating apps for a variety of reasons</a:t>
            </a:r>
            <a:r>
              <a:rPr lang="en-US" sz="4000" dirty="0" smtClean="0"/>
              <a:t>.</a:t>
            </a:r>
          </a:p>
          <a:p>
            <a:endParaRPr lang="en-US" sz="4000" dirty="0" smtClean="0"/>
          </a:p>
          <a:p>
            <a:endParaRPr lang="en-US" sz="4000" dirty="0"/>
          </a:p>
          <a:p>
            <a:r>
              <a:rPr lang="en-US" sz="4000" dirty="0" smtClean="0"/>
              <a:t> </a:t>
            </a:r>
            <a:r>
              <a:rPr lang="en-US" sz="4000" dirty="0"/>
              <a:t>Your app’s functionality, performance, scalability, maintainability, and developer productivity will all be significantly impacted by the programming language you choose. </a:t>
            </a:r>
          </a:p>
        </p:txBody>
      </p:sp>
      <p:grpSp>
        <p:nvGrpSpPr>
          <p:cNvPr id="23" name="Group 23"/>
          <p:cNvGrpSpPr/>
          <p:nvPr/>
        </p:nvGrpSpPr>
        <p:grpSpPr>
          <a:xfrm>
            <a:off x="-4" y="55027"/>
            <a:ext cx="18288000" cy="2340491"/>
            <a:chOff x="0" y="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1350171" y="55027"/>
            <a:ext cx="16404429" cy="1166986"/>
          </a:xfrm>
          <a:prstGeom prst="rect">
            <a:avLst/>
          </a:prstGeom>
        </p:spPr>
        <p:txBody>
          <a:bodyPr wrap="square" lIns="0" tIns="0" rIns="0" bIns="0" rtlCol="0" anchor="t">
            <a:spAutoFit/>
          </a:bodyPr>
          <a:lstStyle/>
          <a:p>
            <a:pPr>
              <a:lnSpc>
                <a:spcPts val="9099"/>
              </a:lnSpc>
            </a:pPr>
            <a:r>
              <a:rPr lang="en-US" sz="4800" dirty="0" smtClean="0">
                <a:solidFill>
                  <a:schemeClr val="bg1"/>
                </a:solidFill>
              </a:rPr>
              <a:t>2. Best </a:t>
            </a:r>
            <a:r>
              <a:rPr lang="en-US" sz="4800" dirty="0">
                <a:solidFill>
                  <a:schemeClr val="bg1"/>
                </a:solidFill>
              </a:rPr>
              <a:t>Programming Languages for Mobile App Development</a:t>
            </a:r>
            <a:endParaRPr lang="en-US" sz="4800" dirty="0">
              <a:solidFill>
                <a:schemeClr val="bg1"/>
              </a:solidFill>
              <a:latin typeface="Klein Bold"/>
            </a:endParaRPr>
          </a:p>
        </p:txBody>
      </p:sp>
      <p:sp>
        <p:nvSpPr>
          <p:cNvPr id="6" name="TextBox 6"/>
          <p:cNvSpPr txBox="1"/>
          <p:nvPr/>
        </p:nvSpPr>
        <p:spPr>
          <a:xfrm>
            <a:off x="304798" y="2336594"/>
            <a:ext cx="17678400" cy="7848302"/>
          </a:xfrm>
          <a:prstGeom prst="rect">
            <a:avLst/>
          </a:prstGeom>
        </p:spPr>
        <p:txBody>
          <a:bodyPr wrap="square" lIns="0" tIns="0" rIns="0" bIns="0" rtlCol="0" anchor="t">
            <a:spAutoFit/>
          </a:bodyPr>
          <a:lstStyle/>
          <a:p>
            <a:r>
              <a:rPr lang="en-US" sz="3000" b="1" dirty="0"/>
              <a:t>1. Swift</a:t>
            </a:r>
          </a:p>
          <a:p>
            <a:r>
              <a:rPr lang="en-US" sz="3000" dirty="0"/>
              <a:t>Developed by Apple, Swift is the go-to language for iOS app development. </a:t>
            </a:r>
            <a:endParaRPr lang="en-US" sz="3000" dirty="0" smtClean="0"/>
          </a:p>
          <a:p>
            <a:endParaRPr lang="en-US" sz="3000" dirty="0"/>
          </a:p>
          <a:p>
            <a:r>
              <a:rPr lang="en-US" sz="3000" b="1" dirty="0"/>
              <a:t>2. </a:t>
            </a:r>
            <a:r>
              <a:rPr lang="en-US" sz="3000" b="1" dirty="0" err="1"/>
              <a:t>Kotlin</a:t>
            </a:r>
            <a:endParaRPr lang="en-US" sz="3000" b="1" dirty="0"/>
          </a:p>
          <a:p>
            <a:r>
              <a:rPr lang="en-US" sz="3000" dirty="0" err="1"/>
              <a:t>Kotlin</a:t>
            </a:r>
            <a:r>
              <a:rPr lang="en-US" sz="3000" dirty="0"/>
              <a:t> has gained popularity for Android app development due to its interoperability with Java and concise syntax. </a:t>
            </a:r>
            <a:endParaRPr lang="en-US" sz="3000" dirty="0" smtClean="0"/>
          </a:p>
          <a:p>
            <a:endParaRPr lang="en-US" sz="3000" dirty="0"/>
          </a:p>
          <a:p>
            <a:r>
              <a:rPr lang="en-US" sz="3000" b="1" dirty="0"/>
              <a:t>3. Java</a:t>
            </a:r>
          </a:p>
          <a:p>
            <a:r>
              <a:rPr lang="en-US" sz="3000" dirty="0" smtClean="0"/>
              <a:t>Java </a:t>
            </a:r>
            <a:r>
              <a:rPr lang="en-US" sz="3000" dirty="0"/>
              <a:t>remains a robust choice for Android app development. Its platform independence, strong community support, and extensive libraries make it a versatile language</a:t>
            </a:r>
            <a:r>
              <a:rPr lang="en-US" sz="3000" dirty="0" smtClean="0"/>
              <a:t>.</a:t>
            </a:r>
          </a:p>
          <a:p>
            <a:endParaRPr lang="en-US" sz="3000" dirty="0"/>
          </a:p>
          <a:p>
            <a:r>
              <a:rPr lang="en-US" sz="3000" b="1" dirty="0"/>
              <a:t>4. Dart (used with Flutter)</a:t>
            </a:r>
          </a:p>
          <a:p>
            <a:r>
              <a:rPr lang="en-US" sz="3000" dirty="0"/>
              <a:t>Dart, paired with Google’s Flutter framework, enables cross-platform app development with native-like performance. </a:t>
            </a:r>
            <a:endParaRPr lang="en-US" sz="3000" dirty="0" smtClean="0"/>
          </a:p>
          <a:p>
            <a:endParaRPr lang="en-US" sz="3000" dirty="0"/>
          </a:p>
          <a:p>
            <a:r>
              <a:rPr lang="en-US" sz="3000" b="1" dirty="0"/>
              <a:t>5. JavaScript (used with React Native)</a:t>
            </a:r>
          </a:p>
          <a:p>
            <a:r>
              <a:rPr lang="en-US" sz="3000" dirty="0"/>
              <a:t>React Native leverages JavaScript to build cross-platform mobile apps with a single codebase. Its component-based architecture and hot reloading feature accelerate development. </a:t>
            </a:r>
            <a:endParaRPr lang="en-US" sz="3000" dirty="0" smtClean="0"/>
          </a:p>
        </p:txBody>
      </p:sp>
      <p:grpSp>
        <p:nvGrpSpPr>
          <p:cNvPr id="23" name="Group 23"/>
          <p:cNvGrpSpPr/>
          <p:nvPr/>
        </p:nvGrpSpPr>
        <p:grpSpPr>
          <a:xfrm>
            <a:off x="0" y="-130475"/>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1055591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1350171" y="55027"/>
            <a:ext cx="16023429" cy="1166986"/>
          </a:xfrm>
          <a:prstGeom prst="rect">
            <a:avLst/>
          </a:prstGeom>
        </p:spPr>
        <p:txBody>
          <a:bodyPr wrap="square" lIns="0" tIns="0" rIns="0" bIns="0" rtlCol="0" anchor="t">
            <a:spAutoFit/>
          </a:bodyPr>
          <a:lstStyle/>
          <a:p>
            <a:pPr>
              <a:lnSpc>
                <a:spcPts val="9099"/>
              </a:lnSpc>
            </a:pPr>
            <a:r>
              <a:rPr lang="en-US" sz="4800" dirty="0" smtClean="0">
                <a:solidFill>
                  <a:schemeClr val="bg1"/>
                </a:solidFill>
              </a:rPr>
              <a:t>2. Best </a:t>
            </a:r>
            <a:r>
              <a:rPr lang="en-US" sz="4800" dirty="0">
                <a:solidFill>
                  <a:schemeClr val="bg1"/>
                </a:solidFill>
              </a:rPr>
              <a:t>Programming Languages for Mobile App Development</a:t>
            </a:r>
            <a:endParaRPr lang="en-US" sz="4800" dirty="0">
              <a:solidFill>
                <a:schemeClr val="bg1"/>
              </a:solidFill>
              <a:latin typeface="Klein Bold"/>
            </a:endParaRPr>
          </a:p>
        </p:txBody>
      </p:sp>
      <p:sp>
        <p:nvSpPr>
          <p:cNvPr id="6" name="TextBox 6"/>
          <p:cNvSpPr txBox="1"/>
          <p:nvPr/>
        </p:nvSpPr>
        <p:spPr>
          <a:xfrm>
            <a:off x="304798" y="2340491"/>
            <a:ext cx="17754602" cy="8771632"/>
          </a:xfrm>
          <a:prstGeom prst="rect">
            <a:avLst/>
          </a:prstGeom>
        </p:spPr>
        <p:txBody>
          <a:bodyPr wrap="square" lIns="0" tIns="0" rIns="0" bIns="0" rtlCol="0" anchor="t">
            <a:spAutoFit/>
          </a:bodyPr>
          <a:lstStyle/>
          <a:p>
            <a:r>
              <a:rPr lang="en-US" sz="3000" b="1" dirty="0" smtClean="0"/>
              <a:t>6</a:t>
            </a:r>
            <a:r>
              <a:rPr lang="en-US" sz="3000" b="1" dirty="0"/>
              <a:t>. C# (used with </a:t>
            </a:r>
            <a:r>
              <a:rPr lang="en-US" sz="3000" b="1" dirty="0" err="1"/>
              <a:t>Xamarin</a:t>
            </a:r>
            <a:r>
              <a:rPr lang="en-US" sz="3000" b="1" dirty="0"/>
              <a:t>)</a:t>
            </a:r>
          </a:p>
          <a:p>
            <a:r>
              <a:rPr lang="en-US" sz="3000" dirty="0" err="1"/>
              <a:t>Xamarin</a:t>
            </a:r>
            <a:r>
              <a:rPr lang="en-US" sz="3000" dirty="0"/>
              <a:t>, powered by C#, allows developers to build native Android, iOS, and Windows apps with a shared codebase. </a:t>
            </a:r>
          </a:p>
          <a:p>
            <a:endParaRPr lang="en-US" sz="3000" dirty="0"/>
          </a:p>
          <a:p>
            <a:r>
              <a:rPr lang="en-US" sz="3000" b="1" dirty="0" smtClean="0"/>
              <a:t>7. </a:t>
            </a:r>
            <a:r>
              <a:rPr lang="en-US" sz="3000" b="1" dirty="0"/>
              <a:t>Python</a:t>
            </a:r>
          </a:p>
          <a:p>
            <a:r>
              <a:rPr lang="en-US" sz="3000" dirty="0"/>
              <a:t>Python’s simplicity and versatility extend to mobile app development, particularly with frameworks like </a:t>
            </a:r>
            <a:r>
              <a:rPr lang="en-US" sz="3000" dirty="0" err="1"/>
              <a:t>Kivy</a:t>
            </a:r>
            <a:r>
              <a:rPr lang="en-US" sz="3000" dirty="0"/>
              <a:t> and </a:t>
            </a:r>
            <a:r>
              <a:rPr lang="en-US" sz="3000" dirty="0" err="1"/>
              <a:t>BeeWare</a:t>
            </a:r>
            <a:r>
              <a:rPr lang="en-US" sz="3000" dirty="0"/>
              <a:t>. Its readable syntax and extensive libraries facilitate rapid prototyping and development.  </a:t>
            </a:r>
          </a:p>
          <a:p>
            <a:endParaRPr lang="en-US" sz="3000" dirty="0"/>
          </a:p>
          <a:p>
            <a:r>
              <a:rPr lang="en-US" sz="3000" b="1" dirty="0" smtClean="0"/>
              <a:t>8 </a:t>
            </a:r>
            <a:r>
              <a:rPr lang="en-US" sz="3000" b="1" dirty="0"/>
              <a:t>HTML/CSS</a:t>
            </a:r>
          </a:p>
          <a:p>
            <a:r>
              <a:rPr lang="en-US" sz="3000" dirty="0"/>
              <a:t>Web technologies like HTML and CSS, combined with frameworks like Cordova and </a:t>
            </a:r>
            <a:r>
              <a:rPr lang="en-US" sz="3000" dirty="0" err="1"/>
              <a:t>PhoneGap</a:t>
            </a:r>
            <a:r>
              <a:rPr lang="en-US" sz="3000" dirty="0"/>
              <a:t>, enable the building of hybrid mobile apps. Their familiarity and ease of use make them accessible to web developers. </a:t>
            </a:r>
            <a:endParaRPr lang="en-US" sz="3000" dirty="0" smtClean="0"/>
          </a:p>
          <a:p>
            <a:endParaRPr lang="en-US" sz="3000" dirty="0"/>
          </a:p>
          <a:p>
            <a:r>
              <a:rPr lang="en-US" sz="3000" b="1" dirty="0"/>
              <a:t>9</a:t>
            </a:r>
            <a:r>
              <a:rPr lang="en-US" sz="3000" b="1" dirty="0" smtClean="0"/>
              <a:t> </a:t>
            </a:r>
            <a:r>
              <a:rPr lang="en-US" sz="3000" b="1" dirty="0"/>
              <a:t>Rust</a:t>
            </a:r>
          </a:p>
          <a:p>
            <a:r>
              <a:rPr lang="en-US" sz="3000" dirty="0"/>
              <a:t>Rust’s focus on safety and performance makes it a compelling choice for mobile app development, especially for resource-intensive applications. </a:t>
            </a:r>
            <a:endParaRPr lang="en-US" sz="3000" dirty="0" smtClean="0"/>
          </a:p>
          <a:p>
            <a:endParaRPr lang="en-US" sz="3000" dirty="0"/>
          </a:p>
          <a:p>
            <a:r>
              <a:rPr lang="en-US" sz="3000" b="1" dirty="0" smtClean="0"/>
              <a:t>10. </a:t>
            </a:r>
            <a:r>
              <a:rPr lang="en-US" sz="3000" b="1" dirty="0"/>
              <a:t>Ruby</a:t>
            </a:r>
          </a:p>
          <a:p>
            <a:r>
              <a:rPr lang="en-US" sz="3000" dirty="0"/>
              <a:t>Although primarily associated with web development, Ruby can be used for mobile app development with frameworks like </a:t>
            </a:r>
            <a:r>
              <a:rPr lang="en-US" sz="3000" dirty="0" err="1"/>
              <a:t>RubyMotion</a:t>
            </a:r>
            <a:r>
              <a:rPr lang="en-US" sz="3000" dirty="0"/>
              <a:t>. </a:t>
            </a:r>
            <a:endParaRPr lang="en-US" sz="3000" dirty="0" smtClean="0"/>
          </a:p>
        </p:txBody>
      </p:sp>
      <p:grpSp>
        <p:nvGrpSpPr>
          <p:cNvPr id="23" name="Group 23"/>
          <p:cNvGrpSpPr/>
          <p:nvPr/>
        </p:nvGrpSpPr>
        <p:grpSpPr>
          <a:xfrm>
            <a:off x="38099" y="-104030"/>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992463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3505200" y="674335"/>
            <a:ext cx="15032829" cy="738664"/>
          </a:xfrm>
          <a:prstGeom prst="rect">
            <a:avLst/>
          </a:prstGeom>
        </p:spPr>
        <p:txBody>
          <a:bodyPr wrap="square" lIns="0" tIns="0" rIns="0" bIns="0" rtlCol="0" anchor="t">
            <a:spAutoFit/>
          </a:bodyPr>
          <a:lstStyle/>
          <a:p>
            <a:pPr lvl="0"/>
            <a:r>
              <a:rPr lang="en-US" sz="4800" b="1" dirty="0" smtClean="0">
                <a:solidFill>
                  <a:schemeClr val="bg1"/>
                </a:solidFill>
              </a:rPr>
              <a:t>3. MOBILE </a:t>
            </a:r>
            <a:r>
              <a:rPr lang="en-US" sz="4800" b="1" dirty="0">
                <a:solidFill>
                  <a:schemeClr val="bg1"/>
                </a:solidFill>
              </a:rPr>
              <a:t>DEVELOPMENT FRAMEWORKS</a:t>
            </a:r>
          </a:p>
        </p:txBody>
      </p:sp>
      <p:sp>
        <p:nvSpPr>
          <p:cNvPr id="6" name="TextBox 6"/>
          <p:cNvSpPr txBox="1"/>
          <p:nvPr/>
        </p:nvSpPr>
        <p:spPr>
          <a:xfrm>
            <a:off x="304798" y="2336594"/>
            <a:ext cx="17678400" cy="6463308"/>
          </a:xfrm>
          <a:prstGeom prst="rect">
            <a:avLst/>
          </a:prstGeom>
        </p:spPr>
        <p:txBody>
          <a:bodyPr wrap="square" lIns="0" tIns="0" rIns="0" bIns="0" rtlCol="0" anchor="t">
            <a:spAutoFit/>
          </a:bodyPr>
          <a:lstStyle/>
          <a:p>
            <a:r>
              <a:rPr lang="en-US" sz="3000" b="1" dirty="0"/>
              <a:t> 3.1 React Native</a:t>
            </a:r>
          </a:p>
          <a:p>
            <a:r>
              <a:rPr lang="en-US" sz="3000" dirty="0"/>
              <a:t>Developed by Facebook, React Native enables developers to create mobile apps using JavaScript and React, facilitating cross-platform development for iOS and Android from a single codebase. Additionally, React Native provides a platform for web application development. </a:t>
            </a:r>
            <a:endParaRPr lang="en-US" sz="3000" dirty="0" smtClean="0"/>
          </a:p>
          <a:p>
            <a:endParaRPr lang="en-US" sz="3000" dirty="0"/>
          </a:p>
          <a:p>
            <a:r>
              <a:rPr lang="en-US" sz="3000" b="1" dirty="0"/>
              <a:t>3.2 Flutter</a:t>
            </a:r>
          </a:p>
          <a:p>
            <a:r>
              <a:rPr lang="en-US" sz="3000" dirty="0"/>
              <a:t>Developed by Google, Flutter is an open-source UI software development kit designed for crafting natively compiled applications across mobile, web, and desktop platforms, all from a unified codebase. </a:t>
            </a:r>
            <a:endParaRPr lang="en-US" sz="3000" dirty="0" smtClean="0"/>
          </a:p>
          <a:p>
            <a:endParaRPr lang="en-US" sz="3000" dirty="0"/>
          </a:p>
          <a:p>
            <a:r>
              <a:rPr lang="en-US" sz="3000" b="1" dirty="0"/>
              <a:t>3.3 </a:t>
            </a:r>
            <a:r>
              <a:rPr lang="en-US" sz="3000" b="1" dirty="0" err="1"/>
              <a:t>Xamarin</a:t>
            </a:r>
            <a:endParaRPr lang="en-US" sz="3000" b="1" dirty="0"/>
          </a:p>
          <a:p>
            <a:r>
              <a:rPr lang="en-US" sz="3000" dirty="0"/>
              <a:t> Developed by Microsoft, </a:t>
            </a:r>
            <a:r>
              <a:rPr lang="en-US" sz="3000" dirty="0" err="1"/>
              <a:t>Xamarin</a:t>
            </a:r>
            <a:r>
              <a:rPr lang="en-US" sz="3000" dirty="0"/>
              <a:t> is a framework that allows developers to build cross-platform mobile apps using C#. It leverages the .NET framework and provides access to native APIs, offering high performance and native-like user experiences</a:t>
            </a:r>
            <a:r>
              <a:rPr lang="en-US" sz="3000" dirty="0" smtClean="0"/>
              <a:t>.</a:t>
            </a:r>
          </a:p>
          <a:p>
            <a:endParaRPr lang="en-US" sz="3000" dirty="0"/>
          </a:p>
        </p:txBody>
      </p:sp>
      <p:grpSp>
        <p:nvGrpSpPr>
          <p:cNvPr id="23" name="Group 23"/>
          <p:cNvGrpSpPr/>
          <p:nvPr/>
        </p:nvGrpSpPr>
        <p:grpSpPr>
          <a:xfrm>
            <a:off x="125011" y="-126579"/>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2934083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918285" y="656214"/>
            <a:ext cx="15032829" cy="738664"/>
          </a:xfrm>
          <a:prstGeom prst="rect">
            <a:avLst/>
          </a:prstGeom>
        </p:spPr>
        <p:txBody>
          <a:bodyPr wrap="square" lIns="0" tIns="0" rIns="0" bIns="0" rtlCol="0" anchor="t">
            <a:spAutoFit/>
          </a:bodyPr>
          <a:lstStyle/>
          <a:p>
            <a:pPr lvl="0"/>
            <a:r>
              <a:rPr lang="en-US" sz="4800" b="1" dirty="0" smtClean="0">
                <a:solidFill>
                  <a:schemeClr val="bg1"/>
                </a:solidFill>
              </a:rPr>
              <a:t>3. MOBILE </a:t>
            </a:r>
            <a:r>
              <a:rPr lang="en-US" sz="4800" b="1" dirty="0">
                <a:solidFill>
                  <a:schemeClr val="bg1"/>
                </a:solidFill>
              </a:rPr>
              <a:t>DEVELOPMENT FRAMEWORKS</a:t>
            </a:r>
          </a:p>
        </p:txBody>
      </p:sp>
      <p:sp>
        <p:nvSpPr>
          <p:cNvPr id="6" name="TextBox 6"/>
          <p:cNvSpPr txBox="1"/>
          <p:nvPr/>
        </p:nvSpPr>
        <p:spPr>
          <a:xfrm>
            <a:off x="304798" y="2336594"/>
            <a:ext cx="17678400" cy="8771632"/>
          </a:xfrm>
          <a:prstGeom prst="rect">
            <a:avLst/>
          </a:prstGeom>
        </p:spPr>
        <p:txBody>
          <a:bodyPr wrap="square" lIns="0" tIns="0" rIns="0" bIns="0" rtlCol="0" anchor="t">
            <a:spAutoFit/>
          </a:bodyPr>
          <a:lstStyle/>
          <a:p>
            <a:r>
              <a:rPr lang="en-US" sz="3000" b="1" dirty="0" smtClean="0"/>
              <a:t>3.4 </a:t>
            </a:r>
            <a:r>
              <a:rPr lang="en-US" sz="3000" b="1" dirty="0"/>
              <a:t>Ionic</a:t>
            </a:r>
          </a:p>
          <a:p>
            <a:r>
              <a:rPr lang="en-US" sz="3000" dirty="0"/>
              <a:t> Ionic is an open-source framework that uses web technologies such as HTML, CSS, and JavaScript to build cross-platform mobile apps. It utilizes AngularJS for application logic and provides a library of pre-designed UI components.</a:t>
            </a:r>
          </a:p>
          <a:p>
            <a:endParaRPr lang="en-US" sz="3000" b="1" dirty="0"/>
          </a:p>
          <a:p>
            <a:r>
              <a:rPr lang="en-US" sz="3000" b="1" dirty="0"/>
              <a:t>3.5 </a:t>
            </a:r>
            <a:r>
              <a:rPr lang="en-US" sz="3000" b="1" dirty="0" err="1"/>
              <a:t>PhoneGap</a:t>
            </a:r>
            <a:r>
              <a:rPr lang="en-US" sz="3000" b="1" dirty="0"/>
              <a:t> / Apache Cordova</a:t>
            </a:r>
          </a:p>
          <a:p>
            <a:r>
              <a:rPr lang="en-US" sz="3000" dirty="0"/>
              <a:t> </a:t>
            </a:r>
            <a:r>
              <a:rPr lang="en-US" sz="3000" dirty="0" err="1"/>
              <a:t>PhoneGap</a:t>
            </a:r>
            <a:r>
              <a:rPr lang="en-US" sz="3000" dirty="0"/>
              <a:t>, now known as Apache Cordova, is a framework that enables the development of mobile apps using web technologies. It wraps HTML, CSS, and JavaScript code into a native container, allowing developers to access device features through plugins.</a:t>
            </a:r>
          </a:p>
          <a:p>
            <a:endParaRPr lang="en-US" sz="3000" b="1" dirty="0"/>
          </a:p>
          <a:p>
            <a:r>
              <a:rPr lang="en-US" sz="3000" b="1" dirty="0"/>
              <a:t>3.6 </a:t>
            </a:r>
            <a:r>
              <a:rPr lang="en-US" sz="3000" b="1" dirty="0" err="1"/>
              <a:t>NativeScript</a:t>
            </a:r>
            <a:r>
              <a:rPr lang="en-US" sz="3000" b="1" dirty="0"/>
              <a:t> </a:t>
            </a:r>
          </a:p>
          <a:p>
            <a:r>
              <a:rPr lang="en-US" sz="3000" dirty="0"/>
              <a:t>Developed by Progress, </a:t>
            </a:r>
            <a:r>
              <a:rPr lang="en-US" sz="3000" dirty="0" err="1"/>
              <a:t>NativeScript</a:t>
            </a:r>
            <a:r>
              <a:rPr lang="en-US" sz="3000" dirty="0"/>
              <a:t> is an open-source framework for building native mobile apps using JavaScript or </a:t>
            </a:r>
            <a:r>
              <a:rPr lang="en-US" sz="3000" dirty="0" err="1"/>
              <a:t>TypeScript</a:t>
            </a:r>
            <a:r>
              <a:rPr lang="en-US" sz="3000" dirty="0"/>
              <a:t>. It provides access to native APIs and UI components, allowing developers to create truly native experiences.</a:t>
            </a:r>
          </a:p>
          <a:p>
            <a:endParaRPr lang="en-US" sz="3000" b="1" dirty="0"/>
          </a:p>
          <a:p>
            <a:r>
              <a:rPr lang="en-US" sz="3000" b="1" dirty="0"/>
              <a:t>3.7 </a:t>
            </a:r>
            <a:r>
              <a:rPr lang="en-US" sz="3000" b="1" dirty="0" err="1"/>
              <a:t>SwiftUI</a:t>
            </a:r>
            <a:endParaRPr lang="en-US" sz="3000" b="1" dirty="0"/>
          </a:p>
          <a:p>
            <a:r>
              <a:rPr lang="en-US" sz="3000" dirty="0"/>
              <a:t> Introduced by Apple, </a:t>
            </a:r>
            <a:r>
              <a:rPr lang="en-US" sz="3000" dirty="0" err="1"/>
              <a:t>SwiftUI</a:t>
            </a:r>
            <a:r>
              <a:rPr lang="en-US" sz="3000" dirty="0"/>
              <a:t> is a framework for building user interfaces across all Apple platforms, including iOS, </a:t>
            </a:r>
            <a:r>
              <a:rPr lang="en-US" sz="3000" dirty="0" err="1"/>
              <a:t>macOS</a:t>
            </a:r>
            <a:r>
              <a:rPr lang="en-US" sz="3000" dirty="0"/>
              <a:t>, </a:t>
            </a:r>
            <a:r>
              <a:rPr lang="en-US" sz="3000" dirty="0" err="1"/>
              <a:t>watchOS</a:t>
            </a:r>
            <a:r>
              <a:rPr lang="en-US" sz="3000" dirty="0"/>
              <a:t>, and </a:t>
            </a:r>
            <a:r>
              <a:rPr lang="en-US" sz="3000" dirty="0" err="1"/>
              <a:t>tvOS</a:t>
            </a:r>
            <a:r>
              <a:rPr lang="en-US" sz="3000" dirty="0"/>
              <a:t>. It enables developers to create declarative UIs using Swift, reducing boilerplate code and enhancing productivity.</a:t>
            </a:r>
            <a:endParaRPr lang="en-US" sz="3000" dirty="0"/>
          </a:p>
        </p:txBody>
      </p:sp>
      <p:grpSp>
        <p:nvGrpSpPr>
          <p:cNvPr id="23" name="Group 23"/>
          <p:cNvGrpSpPr/>
          <p:nvPr/>
        </p:nvGrpSpPr>
        <p:grpSpPr>
          <a:xfrm>
            <a:off x="0" y="-130475"/>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3044357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941785" y="674335"/>
            <a:ext cx="16203215" cy="1477328"/>
          </a:xfrm>
          <a:prstGeom prst="rect">
            <a:avLst/>
          </a:prstGeom>
        </p:spPr>
        <p:txBody>
          <a:bodyPr wrap="square" lIns="0" tIns="0" rIns="0" bIns="0" rtlCol="0" anchor="t">
            <a:spAutoFit/>
          </a:bodyPr>
          <a:lstStyle/>
          <a:p>
            <a:pPr lvl="0"/>
            <a:r>
              <a:rPr lang="en-US" sz="4800" b="1" dirty="0" smtClean="0">
                <a:solidFill>
                  <a:schemeClr val="bg1"/>
                </a:solidFill>
              </a:rPr>
              <a:t>4. MOBILE </a:t>
            </a:r>
            <a:r>
              <a:rPr lang="en-US" sz="4800" b="1" dirty="0">
                <a:solidFill>
                  <a:schemeClr val="bg1"/>
                </a:solidFill>
              </a:rPr>
              <a:t>DEVELOPMENT </a:t>
            </a:r>
            <a:r>
              <a:rPr lang="en-US" sz="4800" b="1" dirty="0" smtClean="0">
                <a:solidFill>
                  <a:schemeClr val="bg1"/>
                </a:solidFill>
              </a:rPr>
              <a:t>ARCHITECHTURE AND DESIGN PATTERN</a:t>
            </a:r>
            <a:endParaRPr lang="en-US" sz="4800" b="1" dirty="0">
              <a:solidFill>
                <a:schemeClr val="bg1"/>
              </a:solidFill>
            </a:endParaRPr>
          </a:p>
        </p:txBody>
      </p:sp>
      <p:sp>
        <p:nvSpPr>
          <p:cNvPr id="6" name="TextBox 6"/>
          <p:cNvSpPr txBox="1"/>
          <p:nvPr/>
        </p:nvSpPr>
        <p:spPr>
          <a:xfrm>
            <a:off x="304798" y="2336594"/>
            <a:ext cx="12344402" cy="8309967"/>
          </a:xfrm>
          <a:prstGeom prst="rect">
            <a:avLst/>
          </a:prstGeom>
        </p:spPr>
        <p:txBody>
          <a:bodyPr wrap="square" lIns="0" tIns="0" rIns="0" bIns="0" rtlCol="0" anchor="t">
            <a:spAutoFit/>
          </a:bodyPr>
          <a:lstStyle/>
          <a:p>
            <a:r>
              <a:rPr lang="en-US" sz="3000" b="1" dirty="0"/>
              <a:t>4.1 Model-View-Controller (MVC)</a:t>
            </a:r>
          </a:p>
          <a:p>
            <a:r>
              <a:rPr lang="en-US" sz="3000" dirty="0"/>
              <a:t>The Model-View-Controller architecture separates an application into three interconnected components. </a:t>
            </a:r>
            <a:endParaRPr lang="en-US" sz="3000" dirty="0" smtClean="0"/>
          </a:p>
          <a:p>
            <a:endParaRPr lang="en-US" sz="3000" dirty="0"/>
          </a:p>
          <a:p>
            <a:r>
              <a:rPr lang="en-US" sz="3000" b="1" dirty="0"/>
              <a:t>4.2 Model-View-</a:t>
            </a:r>
            <a:r>
              <a:rPr lang="en-US" sz="3000" b="1" dirty="0" err="1"/>
              <a:t>ViewModel</a:t>
            </a:r>
            <a:r>
              <a:rPr lang="en-US" sz="3000" b="1" dirty="0"/>
              <a:t> (MVVM)</a:t>
            </a:r>
          </a:p>
          <a:p>
            <a:r>
              <a:rPr lang="en-US" sz="3000" dirty="0"/>
              <a:t>MVVM extends the MVC pattern with a stronger separation of concerns. The Model remains responsible for data and business logic, while the View is responsible for UI rendering. </a:t>
            </a:r>
          </a:p>
          <a:p>
            <a:endParaRPr lang="en-US" sz="3000" dirty="0" smtClean="0"/>
          </a:p>
          <a:p>
            <a:r>
              <a:rPr lang="en-US" sz="3000" b="1" dirty="0"/>
              <a:t>4.3 Model-View-Presenter (MVP) </a:t>
            </a:r>
          </a:p>
          <a:p>
            <a:r>
              <a:rPr lang="en-US" sz="3000" dirty="0"/>
              <a:t>MVP is another variation of MVC, emphasizing a passive view. The Model represents the application's data and logic, while the View renders the UI and forwards user input to the Presenter. </a:t>
            </a:r>
            <a:endParaRPr lang="en-US" sz="3000" dirty="0" smtClean="0"/>
          </a:p>
          <a:p>
            <a:endParaRPr lang="en-US" sz="3000" dirty="0"/>
          </a:p>
          <a:p>
            <a:r>
              <a:rPr lang="en-US" sz="3000" b="1" dirty="0"/>
              <a:t>4.4 Clean Architecture</a:t>
            </a:r>
          </a:p>
          <a:p>
            <a:r>
              <a:rPr lang="en-US" sz="3000" dirty="0"/>
              <a:t>Clean Architecture, proposed by Robert C. Martin, emphasizes separation of concerns and layers with clear dependencies. </a:t>
            </a:r>
          </a:p>
          <a:p>
            <a:endParaRPr lang="en-US" sz="3000" dirty="0"/>
          </a:p>
        </p:txBody>
      </p:sp>
      <p:grpSp>
        <p:nvGrpSpPr>
          <p:cNvPr id="23" name="Group 23"/>
          <p:cNvGrpSpPr/>
          <p:nvPr/>
        </p:nvGrpSpPr>
        <p:grpSpPr>
          <a:xfrm>
            <a:off x="-100608" y="-32216"/>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pic>
        <p:nvPicPr>
          <p:cNvPr id="7" name="Picture 6"/>
          <p:cNvPicPr>
            <a:picLocks noChangeAspect="1"/>
          </p:cNvPicPr>
          <p:nvPr/>
        </p:nvPicPr>
        <p:blipFill>
          <a:blip r:embed="rId3"/>
          <a:stretch>
            <a:fillRect/>
          </a:stretch>
        </p:blipFill>
        <p:spPr>
          <a:xfrm>
            <a:off x="12344400" y="3238500"/>
            <a:ext cx="6781232" cy="5837010"/>
          </a:xfrm>
          <a:prstGeom prst="rect">
            <a:avLst/>
          </a:prstGeom>
        </p:spPr>
      </p:pic>
    </p:spTree>
    <p:extLst>
      <p:ext uri="{BB962C8B-B14F-4D97-AF65-F5344CB8AC3E}">
        <p14:creationId xmlns:p14="http://schemas.microsoft.com/office/powerpoint/2010/main" val="2048698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941785" y="674335"/>
            <a:ext cx="16203215" cy="1477328"/>
          </a:xfrm>
          <a:prstGeom prst="rect">
            <a:avLst/>
          </a:prstGeom>
        </p:spPr>
        <p:txBody>
          <a:bodyPr wrap="square" lIns="0" tIns="0" rIns="0" bIns="0" rtlCol="0" anchor="t">
            <a:spAutoFit/>
          </a:bodyPr>
          <a:lstStyle/>
          <a:p>
            <a:pPr lvl="0"/>
            <a:r>
              <a:rPr lang="en-US" sz="4800" b="1" dirty="0" smtClean="0">
                <a:solidFill>
                  <a:schemeClr val="bg1"/>
                </a:solidFill>
              </a:rPr>
              <a:t>4. MOBILE </a:t>
            </a:r>
            <a:r>
              <a:rPr lang="en-US" sz="4800" b="1" dirty="0">
                <a:solidFill>
                  <a:schemeClr val="bg1"/>
                </a:solidFill>
              </a:rPr>
              <a:t>DEVELOPMENT </a:t>
            </a:r>
            <a:r>
              <a:rPr lang="en-US" sz="4800" b="1" dirty="0" smtClean="0">
                <a:solidFill>
                  <a:schemeClr val="bg1"/>
                </a:solidFill>
              </a:rPr>
              <a:t>ARCHITECHTURE AND DESIGN PATTERN</a:t>
            </a:r>
            <a:endParaRPr lang="en-US" sz="4800" b="1" dirty="0">
              <a:solidFill>
                <a:schemeClr val="bg1"/>
              </a:solidFill>
            </a:endParaRPr>
          </a:p>
        </p:txBody>
      </p:sp>
      <p:sp>
        <p:nvSpPr>
          <p:cNvPr id="6" name="TextBox 6"/>
          <p:cNvSpPr txBox="1"/>
          <p:nvPr/>
        </p:nvSpPr>
        <p:spPr>
          <a:xfrm>
            <a:off x="304798" y="2336594"/>
            <a:ext cx="12268202" cy="6001643"/>
          </a:xfrm>
          <a:prstGeom prst="rect">
            <a:avLst/>
          </a:prstGeom>
        </p:spPr>
        <p:txBody>
          <a:bodyPr wrap="square" lIns="0" tIns="0" rIns="0" bIns="0" rtlCol="0" anchor="t">
            <a:spAutoFit/>
          </a:bodyPr>
          <a:lstStyle/>
          <a:p>
            <a:endParaRPr lang="en-US" sz="3000" dirty="0"/>
          </a:p>
          <a:p>
            <a:r>
              <a:rPr lang="en-US" sz="3000" b="1" dirty="0"/>
              <a:t>4.5 Flux Architecture </a:t>
            </a:r>
          </a:p>
          <a:p>
            <a:r>
              <a:rPr lang="en-US" sz="3000" dirty="0"/>
              <a:t>Developed by Facebook for React applications, Flux is an architectural pattern that emphasizes unidirectional data flow. </a:t>
            </a:r>
          </a:p>
          <a:p>
            <a:endParaRPr lang="en-US" sz="3000" dirty="0"/>
          </a:p>
          <a:p>
            <a:r>
              <a:rPr lang="en-US" sz="3000" b="1" dirty="0"/>
              <a:t>4.6 </a:t>
            </a:r>
            <a:r>
              <a:rPr lang="en-US" sz="3000" b="1" dirty="0" err="1"/>
              <a:t>Redux</a:t>
            </a:r>
            <a:r>
              <a:rPr lang="en-US" sz="3000" b="1" dirty="0"/>
              <a:t> </a:t>
            </a:r>
          </a:p>
          <a:p>
            <a:r>
              <a:rPr lang="en-US" sz="3000" dirty="0" err="1"/>
              <a:t>Redux</a:t>
            </a:r>
            <a:r>
              <a:rPr lang="en-US" sz="3000" dirty="0"/>
              <a:t> is a predictable state container commonly used with React applications. It centralizes the application state in a single store and uses pure functions called reducers to update the state in response to actions. </a:t>
            </a:r>
          </a:p>
          <a:p>
            <a:endParaRPr lang="en-US" sz="3000" b="1" dirty="0"/>
          </a:p>
          <a:p>
            <a:r>
              <a:rPr lang="en-US" sz="3000" b="1" dirty="0"/>
              <a:t>4.7 VIPER (View, Interactor, Presenter, Entity, Router)</a:t>
            </a:r>
          </a:p>
          <a:p>
            <a:r>
              <a:rPr lang="en-US" sz="3000" dirty="0"/>
              <a:t> VIPER is an architectural pattern derived from Clean Architecture, with additional components for handling navigation and user interactions. </a:t>
            </a:r>
            <a:endParaRPr lang="en-US" sz="3000" dirty="0"/>
          </a:p>
        </p:txBody>
      </p:sp>
      <p:grpSp>
        <p:nvGrpSpPr>
          <p:cNvPr id="23" name="Group 23"/>
          <p:cNvGrpSpPr/>
          <p:nvPr/>
        </p:nvGrpSpPr>
        <p:grpSpPr>
          <a:xfrm>
            <a:off x="-381000" y="184931"/>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pic>
        <p:nvPicPr>
          <p:cNvPr id="7" name="Picture 6"/>
          <p:cNvPicPr>
            <a:picLocks noChangeAspect="1"/>
          </p:cNvPicPr>
          <p:nvPr/>
        </p:nvPicPr>
        <p:blipFill>
          <a:blip r:embed="rId3"/>
          <a:stretch>
            <a:fillRect/>
          </a:stretch>
        </p:blipFill>
        <p:spPr>
          <a:xfrm>
            <a:off x="12866325" y="2336594"/>
            <a:ext cx="4278675" cy="7719569"/>
          </a:xfrm>
          <a:prstGeom prst="rect">
            <a:avLst/>
          </a:prstGeom>
        </p:spPr>
      </p:pic>
    </p:spTree>
    <p:extLst>
      <p:ext uri="{BB962C8B-B14F-4D97-AF65-F5344CB8AC3E}">
        <p14:creationId xmlns:p14="http://schemas.microsoft.com/office/powerpoint/2010/main" val="841047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057400" y="674335"/>
            <a:ext cx="15032829" cy="738664"/>
          </a:xfrm>
          <a:prstGeom prst="rect">
            <a:avLst/>
          </a:prstGeom>
        </p:spPr>
        <p:txBody>
          <a:bodyPr wrap="square" lIns="0" tIns="0" rIns="0" bIns="0" rtlCol="0" anchor="t">
            <a:spAutoFit/>
          </a:bodyPr>
          <a:lstStyle/>
          <a:p>
            <a:pPr lvl="0"/>
            <a:r>
              <a:rPr lang="en-US" sz="4800" b="1" dirty="0" smtClean="0">
                <a:solidFill>
                  <a:schemeClr val="bg1"/>
                </a:solidFill>
              </a:rPr>
              <a:t>5. USER REQUIREMENTS FOR MOBILE APP</a:t>
            </a:r>
            <a:endParaRPr lang="en-US" sz="4800" b="1" dirty="0">
              <a:solidFill>
                <a:schemeClr val="bg1"/>
              </a:solidFill>
            </a:endParaRPr>
          </a:p>
        </p:txBody>
      </p:sp>
      <p:sp>
        <p:nvSpPr>
          <p:cNvPr id="6" name="TextBox 6"/>
          <p:cNvSpPr txBox="1"/>
          <p:nvPr/>
        </p:nvSpPr>
        <p:spPr>
          <a:xfrm>
            <a:off x="381000" y="2781300"/>
            <a:ext cx="9753602" cy="6924973"/>
          </a:xfrm>
          <a:prstGeom prst="rect">
            <a:avLst/>
          </a:prstGeom>
        </p:spPr>
        <p:txBody>
          <a:bodyPr wrap="square" lIns="0" tIns="0" rIns="0" bIns="0" rtlCol="0" anchor="t">
            <a:spAutoFit/>
          </a:bodyPr>
          <a:lstStyle/>
          <a:p>
            <a:r>
              <a:rPr lang="en-US" sz="3000" dirty="0"/>
              <a:t>Mobile apps have different requirement types to collect, including:</a:t>
            </a:r>
          </a:p>
          <a:p>
            <a:r>
              <a:rPr lang="en-US" sz="3000" dirty="0"/>
              <a:t>Business requirements are high-level requirements that ensure the app will align with business objectives, and the project’s scope, and identify the key stakeholders</a:t>
            </a:r>
            <a:r>
              <a:rPr lang="en-US" sz="3000" dirty="0" smtClean="0"/>
              <a:t>.</a:t>
            </a:r>
          </a:p>
          <a:p>
            <a:endParaRPr lang="en-US" sz="3000" dirty="0"/>
          </a:p>
          <a:p>
            <a:r>
              <a:rPr lang="en-US" sz="3000" dirty="0"/>
              <a:t>User requirements are valuable insights into what your target audience needs and wants, how you can solve their problems, and what the audience experiences from your prototyping app</a:t>
            </a:r>
            <a:r>
              <a:rPr lang="en-US" sz="3000" dirty="0" smtClean="0"/>
              <a:t>.</a:t>
            </a:r>
          </a:p>
          <a:p>
            <a:endParaRPr lang="en-US" sz="3000" dirty="0"/>
          </a:p>
          <a:p>
            <a:r>
              <a:rPr lang="en-US" sz="3000" dirty="0"/>
              <a:t>Product or system requirements are non-functional requirements and functional requirements that include technical requirements and technical specifications for the engineering team.</a:t>
            </a:r>
          </a:p>
        </p:txBody>
      </p:sp>
      <p:grpSp>
        <p:nvGrpSpPr>
          <p:cNvPr id="23" name="Group 23"/>
          <p:cNvGrpSpPr/>
          <p:nvPr/>
        </p:nvGrpSpPr>
        <p:grpSpPr>
          <a:xfrm>
            <a:off x="-4015" y="22058"/>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pic>
        <p:nvPicPr>
          <p:cNvPr id="7" name="Picture 6"/>
          <p:cNvPicPr>
            <a:picLocks noChangeAspect="1"/>
          </p:cNvPicPr>
          <p:nvPr/>
        </p:nvPicPr>
        <p:blipFill>
          <a:blip r:embed="rId3"/>
          <a:stretch>
            <a:fillRect/>
          </a:stretch>
        </p:blipFill>
        <p:spPr>
          <a:xfrm>
            <a:off x="10337734" y="3465279"/>
            <a:ext cx="7950266" cy="5557014"/>
          </a:xfrm>
          <a:prstGeom prst="rect">
            <a:avLst/>
          </a:prstGeom>
        </p:spPr>
      </p:pic>
    </p:spTree>
    <p:extLst>
      <p:ext uri="{BB962C8B-B14F-4D97-AF65-F5344CB8AC3E}">
        <p14:creationId xmlns:p14="http://schemas.microsoft.com/office/powerpoint/2010/main" val="1519941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057400" y="674335"/>
            <a:ext cx="15032829" cy="738664"/>
          </a:xfrm>
          <a:prstGeom prst="rect">
            <a:avLst/>
          </a:prstGeom>
        </p:spPr>
        <p:txBody>
          <a:bodyPr wrap="square" lIns="0" tIns="0" rIns="0" bIns="0" rtlCol="0" anchor="t">
            <a:spAutoFit/>
          </a:bodyPr>
          <a:lstStyle/>
          <a:p>
            <a:pPr lvl="0"/>
            <a:r>
              <a:rPr lang="en-US" sz="4800" b="1" dirty="0" smtClean="0">
                <a:solidFill>
                  <a:schemeClr val="bg1"/>
                </a:solidFill>
              </a:rPr>
              <a:t>5. USER REQUIREMENTS FOR MOBILE APP</a:t>
            </a:r>
            <a:endParaRPr lang="en-US" sz="4800" b="1" dirty="0">
              <a:solidFill>
                <a:schemeClr val="bg1"/>
              </a:solidFill>
            </a:endParaRPr>
          </a:p>
        </p:txBody>
      </p:sp>
      <p:sp>
        <p:nvSpPr>
          <p:cNvPr id="6" name="TextBox 6"/>
          <p:cNvSpPr txBox="1"/>
          <p:nvPr/>
        </p:nvSpPr>
        <p:spPr>
          <a:xfrm>
            <a:off x="381000" y="2781300"/>
            <a:ext cx="17907000" cy="8309967"/>
          </a:xfrm>
          <a:prstGeom prst="rect">
            <a:avLst/>
          </a:prstGeom>
        </p:spPr>
        <p:txBody>
          <a:bodyPr wrap="square" lIns="0" tIns="0" rIns="0" bIns="0" rtlCol="0" anchor="t">
            <a:spAutoFit/>
          </a:bodyPr>
          <a:lstStyle/>
          <a:p>
            <a:r>
              <a:rPr lang="en-US" sz="3000" b="1" dirty="0"/>
              <a:t>5.1: Define Your App Idea and Purpose</a:t>
            </a:r>
          </a:p>
          <a:p>
            <a:r>
              <a:rPr lang="en-US" sz="3000" dirty="0"/>
              <a:t>Mobile development requirements-gathering starts with a business idea. The first information you need is the idea or purpose of the mobile </a:t>
            </a:r>
            <a:r>
              <a:rPr lang="en-US" sz="3000" dirty="0" err="1" smtClean="0"/>
              <a:t>app.What</a:t>
            </a:r>
            <a:r>
              <a:rPr lang="en-US" sz="3000" dirty="0" smtClean="0"/>
              <a:t> </a:t>
            </a:r>
            <a:r>
              <a:rPr lang="en-US" sz="3000" dirty="0"/>
              <a:t>purpose will it serve? Does it offer a solution to a potential problem</a:t>
            </a:r>
            <a:r>
              <a:rPr lang="en-US" sz="3000" dirty="0" smtClean="0"/>
              <a:t>?</a:t>
            </a:r>
          </a:p>
          <a:p>
            <a:endParaRPr lang="en-US" sz="3000" dirty="0"/>
          </a:p>
          <a:p>
            <a:r>
              <a:rPr lang="en-US" sz="3000" dirty="0" smtClean="0"/>
              <a:t> </a:t>
            </a:r>
            <a:r>
              <a:rPr lang="en-US" sz="3000" b="1" dirty="0" smtClean="0"/>
              <a:t>5.2 </a:t>
            </a:r>
            <a:r>
              <a:rPr lang="en-US" sz="3000" b="1" dirty="0"/>
              <a:t>Gather and Align the App and Business Objectives or Goals</a:t>
            </a:r>
          </a:p>
          <a:p>
            <a:r>
              <a:rPr lang="en-US" sz="3000" dirty="0"/>
              <a:t>An app idea is fruitless without understanding business needs, business goals, and business rules</a:t>
            </a:r>
            <a:r>
              <a:rPr lang="en-US" sz="3000" dirty="0" smtClean="0"/>
              <a:t>.</a:t>
            </a:r>
          </a:p>
          <a:p>
            <a:endParaRPr lang="en-US" sz="3000" dirty="0"/>
          </a:p>
          <a:p>
            <a:r>
              <a:rPr lang="en-US" sz="3000" dirty="0" smtClean="0"/>
              <a:t> </a:t>
            </a:r>
            <a:r>
              <a:rPr lang="en-US" sz="3000" b="1" dirty="0" smtClean="0"/>
              <a:t>5.3 </a:t>
            </a:r>
            <a:r>
              <a:rPr lang="en-US" sz="3000" b="1" dirty="0"/>
              <a:t>Run a Market Analysis and Competitor Analysis</a:t>
            </a:r>
          </a:p>
          <a:p>
            <a:r>
              <a:rPr lang="en-US" sz="3000" dirty="0"/>
              <a:t>Conduct a market or competitor analysis to truly understand the user’s perspective and design the appropriate user personas.</a:t>
            </a:r>
          </a:p>
          <a:p>
            <a:r>
              <a:rPr lang="en-US" sz="3000" dirty="0"/>
              <a:t>It also helps the team gather more user requirements for the development company</a:t>
            </a:r>
            <a:r>
              <a:rPr lang="en-US" sz="3000" dirty="0" smtClean="0"/>
              <a:t>.</a:t>
            </a:r>
          </a:p>
          <a:p>
            <a:endParaRPr lang="en-US" sz="3000" dirty="0"/>
          </a:p>
          <a:p>
            <a:pPr lvl="0"/>
            <a:r>
              <a:rPr lang="en-US" sz="3000" dirty="0" smtClean="0"/>
              <a:t> </a:t>
            </a:r>
            <a:r>
              <a:rPr lang="en-US" sz="3000" b="1" dirty="0" smtClean="0"/>
              <a:t>5.4 </a:t>
            </a:r>
            <a:r>
              <a:rPr lang="en-US" sz="3000" b="1" dirty="0"/>
              <a:t>Determine Scenarios and a User Persona</a:t>
            </a:r>
          </a:p>
          <a:p>
            <a:r>
              <a:rPr lang="en-US" sz="3000" dirty="0"/>
              <a:t>The next major step in mobile app requirements-gathering is to design user personas and scenarios to guide the requirements.</a:t>
            </a:r>
          </a:p>
          <a:p>
            <a:r>
              <a:rPr lang="en-US" sz="3000" dirty="0"/>
              <a:t>A user persona functionalizes the target users for the mobile app</a:t>
            </a:r>
            <a:r>
              <a:rPr lang="en-US" sz="3000" dirty="0" smtClean="0"/>
              <a:t>.</a:t>
            </a:r>
          </a:p>
          <a:p>
            <a:endParaRPr lang="en-US" sz="3000" dirty="0"/>
          </a:p>
          <a:p>
            <a:r>
              <a:rPr lang="en-US" sz="3000" dirty="0" smtClean="0"/>
              <a:t> </a:t>
            </a:r>
            <a:endParaRPr lang="en-US" sz="3000" dirty="0"/>
          </a:p>
        </p:txBody>
      </p:sp>
      <p:grpSp>
        <p:nvGrpSpPr>
          <p:cNvPr id="23" name="Group 23"/>
          <p:cNvGrpSpPr/>
          <p:nvPr/>
        </p:nvGrpSpPr>
        <p:grpSpPr>
          <a:xfrm>
            <a:off x="190500" y="-126579"/>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3893670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057400" y="674335"/>
            <a:ext cx="15032829" cy="738664"/>
          </a:xfrm>
          <a:prstGeom prst="rect">
            <a:avLst/>
          </a:prstGeom>
        </p:spPr>
        <p:txBody>
          <a:bodyPr wrap="square" lIns="0" tIns="0" rIns="0" bIns="0" rtlCol="0" anchor="t">
            <a:spAutoFit/>
          </a:bodyPr>
          <a:lstStyle/>
          <a:p>
            <a:pPr lvl="0"/>
            <a:r>
              <a:rPr lang="en-US" sz="4800" b="1" dirty="0" smtClean="0">
                <a:solidFill>
                  <a:schemeClr val="bg1"/>
                </a:solidFill>
              </a:rPr>
              <a:t>5. USER REQUIREMENTS FOR MOBILE APP</a:t>
            </a:r>
            <a:endParaRPr lang="en-US" sz="4800" b="1" dirty="0">
              <a:solidFill>
                <a:schemeClr val="bg1"/>
              </a:solidFill>
            </a:endParaRPr>
          </a:p>
        </p:txBody>
      </p:sp>
      <p:sp>
        <p:nvSpPr>
          <p:cNvPr id="6" name="TextBox 6"/>
          <p:cNvSpPr txBox="1"/>
          <p:nvPr/>
        </p:nvSpPr>
        <p:spPr>
          <a:xfrm>
            <a:off x="190498" y="2340491"/>
            <a:ext cx="17907000" cy="7848302"/>
          </a:xfrm>
          <a:prstGeom prst="rect">
            <a:avLst/>
          </a:prstGeom>
        </p:spPr>
        <p:txBody>
          <a:bodyPr wrap="square" lIns="0" tIns="0" rIns="0" bIns="0" rtlCol="0" anchor="t">
            <a:spAutoFit/>
          </a:bodyPr>
          <a:lstStyle/>
          <a:p>
            <a:r>
              <a:rPr lang="en-US" sz="3000" b="1" dirty="0"/>
              <a:t>5.5 Gather and </a:t>
            </a:r>
            <a:r>
              <a:rPr lang="en-US" sz="3000" b="1" dirty="0" err="1"/>
              <a:t>Prioritise</a:t>
            </a:r>
            <a:r>
              <a:rPr lang="en-US" sz="3000" b="1" dirty="0"/>
              <a:t> Functional and Non-Functional Requirements</a:t>
            </a:r>
          </a:p>
          <a:p>
            <a:r>
              <a:rPr lang="en-US" sz="3000" dirty="0"/>
              <a:t>Your user and business requirements are shaped through the initial steps of app requirements gathering.</a:t>
            </a:r>
          </a:p>
          <a:p>
            <a:r>
              <a:rPr lang="en-US" sz="3000" dirty="0"/>
              <a:t>You still need to document them, but you’ll do that soon enough.</a:t>
            </a:r>
          </a:p>
          <a:p>
            <a:endParaRPr lang="en-US" sz="3000" b="1" dirty="0"/>
          </a:p>
          <a:p>
            <a:r>
              <a:rPr lang="en-US" sz="3000" b="1" dirty="0"/>
              <a:t>5.6 Design Use Cases and User Stories</a:t>
            </a:r>
          </a:p>
          <a:p>
            <a:r>
              <a:rPr lang="en-US" sz="3000" dirty="0"/>
              <a:t>A mobile system requirements document won’t be complete unless you add use cases and stories.</a:t>
            </a:r>
          </a:p>
          <a:p>
            <a:r>
              <a:rPr lang="en-US" sz="3000" dirty="0"/>
              <a:t>Design them before documenting the specifications for the development company or team.</a:t>
            </a:r>
          </a:p>
          <a:p>
            <a:r>
              <a:rPr lang="en-US" sz="3000" dirty="0"/>
              <a:t>Use stories and cases to add visual representation to your documents for mobile app development documentation.</a:t>
            </a:r>
          </a:p>
          <a:p>
            <a:endParaRPr lang="en-US" sz="3000" dirty="0"/>
          </a:p>
          <a:p>
            <a:r>
              <a:rPr lang="en-US" sz="3000" b="1" dirty="0"/>
              <a:t>5.7 Write an App Requirements Document</a:t>
            </a:r>
          </a:p>
          <a:p>
            <a:pPr lvl="0"/>
            <a:r>
              <a:rPr lang="en-US" sz="3000" dirty="0"/>
              <a:t>Formulate the App’s Idea Statement</a:t>
            </a:r>
          </a:p>
          <a:p>
            <a:r>
              <a:rPr lang="en-US" sz="3000" dirty="0"/>
              <a:t>Every app requirements document should include an idea statement that lets every stakeholder and software developer understand the document before diving into the details.</a:t>
            </a:r>
          </a:p>
          <a:p>
            <a:endParaRPr lang="en-US" sz="3000" b="1" dirty="0"/>
          </a:p>
          <a:p>
            <a:r>
              <a:rPr lang="en-US" sz="3000" b="1" dirty="0"/>
              <a:t>5.8 Deploy Prototyping and </a:t>
            </a:r>
            <a:r>
              <a:rPr lang="en-US" sz="3000" b="1" dirty="0" err="1"/>
              <a:t>Wireframing</a:t>
            </a:r>
            <a:endParaRPr lang="en-US" sz="3000" b="1" dirty="0"/>
          </a:p>
          <a:p>
            <a:r>
              <a:rPr lang="en-US" sz="3000" dirty="0"/>
              <a:t>Prototyping and </a:t>
            </a:r>
            <a:r>
              <a:rPr lang="en-US" sz="3000" dirty="0" err="1"/>
              <a:t>wireframing</a:t>
            </a:r>
            <a:r>
              <a:rPr lang="en-US" sz="3000" dirty="0"/>
              <a:t> let you design the user flow of user interfaces and basic app functions.</a:t>
            </a:r>
          </a:p>
          <a:p>
            <a:r>
              <a:rPr lang="en-US" sz="3000" dirty="0"/>
              <a:t>It also lets you test and validate layouts and transitions between app pages</a:t>
            </a:r>
            <a:r>
              <a:rPr lang="en-US" sz="3000" dirty="0" smtClean="0"/>
              <a:t>.</a:t>
            </a:r>
            <a:endParaRPr lang="en-US" sz="3000" dirty="0"/>
          </a:p>
        </p:txBody>
      </p:sp>
      <p:grpSp>
        <p:nvGrpSpPr>
          <p:cNvPr id="23" name="Group 23"/>
          <p:cNvGrpSpPr/>
          <p:nvPr/>
        </p:nvGrpSpPr>
        <p:grpSpPr>
          <a:xfrm>
            <a:off x="-24067" y="-126579"/>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4112982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3905481" y="5406783"/>
            <a:ext cx="11034042" cy="4349072"/>
          </a:xfrm>
          <a:custGeom>
            <a:avLst/>
            <a:gdLst/>
            <a:ahLst/>
            <a:cxnLst/>
            <a:rect l="l" t="t" r="r" b="b"/>
            <a:pathLst>
              <a:path w="11034042" h="4349072">
                <a:moveTo>
                  <a:pt x="0" y="0"/>
                </a:moveTo>
                <a:lnTo>
                  <a:pt x="11034042" y="0"/>
                </a:lnTo>
                <a:lnTo>
                  <a:pt x="11034042" y="4349073"/>
                </a:lnTo>
                <a:lnTo>
                  <a:pt x="0" y="4349073"/>
                </a:lnTo>
                <a:lnTo>
                  <a:pt x="0" y="0"/>
                </a:lnTo>
                <a:close/>
              </a:path>
            </a:pathLst>
          </a:custGeom>
          <a:blipFill>
            <a:blip r:embed="rId5"/>
            <a:stretch>
              <a:fillRect/>
            </a:stretch>
          </a:blipFill>
        </p:spPr>
      </p:sp>
      <p:sp>
        <p:nvSpPr>
          <p:cNvPr id="9" name="TextBox 9"/>
          <p:cNvSpPr txBox="1"/>
          <p:nvPr/>
        </p:nvSpPr>
        <p:spPr>
          <a:xfrm>
            <a:off x="2035380" y="1116828"/>
            <a:ext cx="14774244" cy="1717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1.MAJOR TYPES OF MOBILE APPS AND THEIR DIFFERENCES (NATIVE, PROGRESSIVE WEB APPS, HYBRID APPS)</a:t>
            </a:r>
          </a:p>
          <a:p>
            <a:pPr algn="ctr">
              <a:lnSpc>
                <a:spcPts val="4550"/>
              </a:lnSpc>
            </a:pPr>
            <a:endParaRPr lang="en-US" sz="3500">
              <a:solidFill>
                <a:srgbClr val="FFFFFF"/>
              </a:solidFill>
              <a:latin typeface="Klein Bold"/>
            </a:endParaRPr>
          </a:p>
        </p:txBody>
      </p:sp>
      <p:sp>
        <p:nvSpPr>
          <p:cNvPr id="10" name="TextBox 10"/>
          <p:cNvSpPr txBox="1"/>
          <p:nvPr/>
        </p:nvSpPr>
        <p:spPr>
          <a:xfrm>
            <a:off x="267892" y="3935039"/>
            <a:ext cx="7116893" cy="16630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A mobile application is a kind of software that is created for being run on a mobile device. This includes not only smartphones but also tablets and smartwatches.</a:t>
            </a:r>
          </a:p>
        </p:txBody>
      </p:sp>
      <p:sp>
        <p:nvSpPr>
          <p:cNvPr id="11" name="TextBox 11"/>
          <p:cNvSpPr txBox="1"/>
          <p:nvPr/>
        </p:nvSpPr>
        <p:spPr>
          <a:xfrm>
            <a:off x="11180632" y="3515939"/>
            <a:ext cx="7116893" cy="2082135"/>
          </a:xfrm>
          <a:prstGeom prst="rect">
            <a:avLst/>
          </a:prstGeom>
        </p:spPr>
        <p:txBody>
          <a:bodyPr lIns="0" tIns="0" rIns="0" bIns="0" rtlCol="0" anchor="t">
            <a:spAutoFit/>
          </a:bodyPr>
          <a:lstStyle/>
          <a:p>
            <a:pPr>
              <a:lnSpc>
                <a:spcPts val="3361"/>
              </a:lnSpc>
            </a:pPr>
            <a:endParaRPr/>
          </a:p>
          <a:p>
            <a:pPr>
              <a:lnSpc>
                <a:spcPts val="3361"/>
              </a:lnSpc>
            </a:pPr>
            <a:r>
              <a:rPr lang="en-US" sz="2401">
                <a:solidFill>
                  <a:srgbClr val="000000"/>
                </a:solidFill>
                <a:latin typeface="Helios"/>
              </a:rPr>
              <a:t>There exist various types of mobile applications which differ by purpose and the ways they operate on mobile devices</a:t>
            </a:r>
          </a:p>
          <a:p>
            <a:pPr>
              <a:lnSpc>
                <a:spcPts val="3361"/>
              </a:lnSpc>
              <a:spcBef>
                <a:spcPct val="0"/>
              </a:spcBef>
            </a:pPr>
            <a:endParaRPr lang="en-US" sz="2401">
              <a:solidFill>
                <a:srgbClr val="000000"/>
              </a:solidFill>
              <a:latin typeface="Helio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057400" y="674335"/>
            <a:ext cx="15032829" cy="738664"/>
          </a:xfrm>
          <a:prstGeom prst="rect">
            <a:avLst/>
          </a:prstGeom>
        </p:spPr>
        <p:txBody>
          <a:bodyPr wrap="square" lIns="0" tIns="0" rIns="0" bIns="0" rtlCol="0" anchor="t">
            <a:spAutoFit/>
          </a:bodyPr>
          <a:lstStyle/>
          <a:p>
            <a:pPr lvl="0"/>
            <a:r>
              <a:rPr lang="en-US" sz="4800" b="1" dirty="0" smtClean="0">
                <a:solidFill>
                  <a:schemeClr val="bg1"/>
                </a:solidFill>
              </a:rPr>
              <a:t>5. USER REQUIREMENTS FOR MOBILE APP</a:t>
            </a:r>
            <a:endParaRPr lang="en-US" sz="4800" b="1" dirty="0">
              <a:solidFill>
                <a:schemeClr val="bg1"/>
              </a:solidFill>
            </a:endParaRPr>
          </a:p>
        </p:txBody>
      </p:sp>
      <p:sp>
        <p:nvSpPr>
          <p:cNvPr id="6" name="TextBox 6"/>
          <p:cNvSpPr txBox="1"/>
          <p:nvPr/>
        </p:nvSpPr>
        <p:spPr>
          <a:xfrm>
            <a:off x="190498" y="2340491"/>
            <a:ext cx="17907000" cy="5078313"/>
          </a:xfrm>
          <a:prstGeom prst="rect">
            <a:avLst/>
          </a:prstGeom>
        </p:spPr>
        <p:txBody>
          <a:bodyPr wrap="square" lIns="0" tIns="0" rIns="0" bIns="0" rtlCol="0" anchor="t">
            <a:spAutoFit/>
          </a:bodyPr>
          <a:lstStyle/>
          <a:p>
            <a:endParaRPr lang="en-US" sz="3000" dirty="0"/>
          </a:p>
          <a:p>
            <a:r>
              <a:rPr lang="en-US" sz="3000" dirty="0"/>
              <a:t> </a:t>
            </a:r>
            <a:r>
              <a:rPr lang="en-US" sz="3000" b="1" dirty="0"/>
              <a:t>5.9 Validate the App Requirements</a:t>
            </a:r>
          </a:p>
          <a:p>
            <a:r>
              <a:rPr lang="en-US" sz="3000" dirty="0"/>
              <a:t>Validation is a quality control process you use before launching the final product based on your requirements.</a:t>
            </a:r>
          </a:p>
          <a:p>
            <a:r>
              <a:rPr lang="en-US" sz="3000" dirty="0"/>
              <a:t>The prototype app collects feedback from stakeholders, and you can invite stakeholders to verify that the app meets the documented requirements. </a:t>
            </a:r>
          </a:p>
          <a:p>
            <a:endParaRPr lang="en-US" sz="3000" b="1" dirty="0"/>
          </a:p>
          <a:p>
            <a:r>
              <a:rPr lang="en-US" sz="3000" b="1" dirty="0"/>
              <a:t>5.10 Apply Agile Methodology</a:t>
            </a:r>
          </a:p>
          <a:p>
            <a:r>
              <a:rPr lang="en-US" sz="3000" dirty="0"/>
              <a:t>Agile methodology in requirements-gathering means you’ll always adapt the requirements document as per the feedback from stakeholders, testing, and initial product releases.</a:t>
            </a:r>
          </a:p>
          <a:p>
            <a:r>
              <a:rPr lang="en-US" sz="3000" dirty="0"/>
              <a:t>Agile methodology focuses on user experience and constant testing and validation to further improve your application.</a:t>
            </a:r>
            <a:endParaRPr lang="en-US" sz="3000" dirty="0"/>
          </a:p>
        </p:txBody>
      </p:sp>
      <p:grpSp>
        <p:nvGrpSpPr>
          <p:cNvPr id="23" name="Group 23"/>
          <p:cNvGrpSpPr/>
          <p:nvPr/>
        </p:nvGrpSpPr>
        <p:grpSpPr>
          <a:xfrm>
            <a:off x="8021" y="-190500"/>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199954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950369" y="577216"/>
            <a:ext cx="15032829" cy="738664"/>
          </a:xfrm>
          <a:prstGeom prst="rect">
            <a:avLst/>
          </a:prstGeom>
        </p:spPr>
        <p:txBody>
          <a:bodyPr wrap="square" lIns="0" tIns="0" rIns="0" bIns="0" rtlCol="0" anchor="t">
            <a:spAutoFit/>
          </a:bodyPr>
          <a:lstStyle/>
          <a:p>
            <a:pPr lvl="0"/>
            <a:r>
              <a:rPr lang="en-US" sz="4800" b="1" dirty="0" smtClean="0">
                <a:solidFill>
                  <a:schemeClr val="bg1"/>
                </a:solidFill>
              </a:rPr>
              <a:t>6. ESTIMATING MOBILE </a:t>
            </a:r>
            <a:r>
              <a:rPr lang="en-US" sz="4800" b="1" dirty="0">
                <a:solidFill>
                  <a:schemeClr val="bg1"/>
                </a:solidFill>
              </a:rPr>
              <a:t>DEVELOPMENT </a:t>
            </a:r>
            <a:r>
              <a:rPr lang="en-US" sz="4800" b="1" dirty="0" smtClean="0">
                <a:solidFill>
                  <a:schemeClr val="bg1"/>
                </a:solidFill>
              </a:rPr>
              <a:t>COST</a:t>
            </a:r>
            <a:endParaRPr lang="en-US" sz="4800" b="1" dirty="0">
              <a:solidFill>
                <a:schemeClr val="bg1"/>
              </a:solidFill>
            </a:endParaRPr>
          </a:p>
        </p:txBody>
      </p:sp>
      <p:sp>
        <p:nvSpPr>
          <p:cNvPr id="6" name="TextBox 6"/>
          <p:cNvSpPr txBox="1"/>
          <p:nvPr/>
        </p:nvSpPr>
        <p:spPr>
          <a:xfrm>
            <a:off x="304798" y="2336594"/>
            <a:ext cx="17678400" cy="7386638"/>
          </a:xfrm>
          <a:prstGeom prst="rect">
            <a:avLst/>
          </a:prstGeom>
        </p:spPr>
        <p:txBody>
          <a:bodyPr wrap="square" lIns="0" tIns="0" rIns="0" bIns="0" rtlCol="0" anchor="t">
            <a:spAutoFit/>
          </a:bodyPr>
          <a:lstStyle/>
          <a:p>
            <a:r>
              <a:rPr lang="en-US" sz="3000" b="1" dirty="0"/>
              <a:t>Define Your App’s Objective and Features</a:t>
            </a:r>
          </a:p>
          <a:p>
            <a:r>
              <a:rPr lang="en-US" sz="3000" dirty="0"/>
              <a:t>To estimate the cost of your app, start by determining its goal and features. What do you want your app to achieve? </a:t>
            </a:r>
            <a:endParaRPr lang="en-US" sz="3000" dirty="0" smtClean="0"/>
          </a:p>
          <a:p>
            <a:endParaRPr lang="en-US" sz="3000" dirty="0"/>
          </a:p>
          <a:p>
            <a:r>
              <a:rPr lang="en-US" sz="3000" b="1" dirty="0"/>
              <a:t>6.2 Choose the Platform</a:t>
            </a:r>
          </a:p>
          <a:p>
            <a:r>
              <a:rPr lang="en-US" sz="3000" dirty="0"/>
              <a:t>Deciding between iOS, Android, or both platforms is crucial for determining development costs. Developing separate apps for each platform requires more resources compared to creating a cross-platform app. </a:t>
            </a:r>
            <a:endParaRPr lang="en-US" sz="3000" dirty="0" smtClean="0"/>
          </a:p>
          <a:p>
            <a:endParaRPr lang="en-US" sz="3000" dirty="0"/>
          </a:p>
          <a:p>
            <a:r>
              <a:rPr lang="en-US" sz="3000" b="1" dirty="0"/>
              <a:t>6.3 Evaluate App Design Complexity</a:t>
            </a:r>
          </a:p>
          <a:p>
            <a:r>
              <a:rPr lang="en-US" sz="3000" dirty="0"/>
              <a:t>The design of your app plays a significant role in its appeal and usability. Consider whether your app would benefit from a simple and minimalistic design or a more elaborate and visually captivating interface. </a:t>
            </a:r>
            <a:endParaRPr lang="en-US" sz="3000" dirty="0" smtClean="0"/>
          </a:p>
          <a:p>
            <a:endParaRPr lang="en-US" sz="3000" dirty="0"/>
          </a:p>
          <a:p>
            <a:r>
              <a:rPr lang="en-US" sz="3000" b="1" dirty="0"/>
              <a:t>6.4 Estimate Development Hours</a:t>
            </a:r>
          </a:p>
          <a:p>
            <a:r>
              <a:rPr lang="en-US" sz="3000" dirty="0"/>
              <a:t>Once you have a clear understanding of your app’s features and design, estimate the number of development hours needed for each task. Break down the project into smaller components and allocate hours based on complexity. </a:t>
            </a:r>
          </a:p>
        </p:txBody>
      </p:sp>
      <p:grpSp>
        <p:nvGrpSpPr>
          <p:cNvPr id="23" name="Group 23"/>
          <p:cNvGrpSpPr/>
          <p:nvPr/>
        </p:nvGrpSpPr>
        <p:grpSpPr>
          <a:xfrm>
            <a:off x="-4" y="-253156"/>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1766250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2950369" y="577216"/>
            <a:ext cx="15032829" cy="738664"/>
          </a:xfrm>
          <a:prstGeom prst="rect">
            <a:avLst/>
          </a:prstGeom>
        </p:spPr>
        <p:txBody>
          <a:bodyPr wrap="square" lIns="0" tIns="0" rIns="0" bIns="0" rtlCol="0" anchor="t">
            <a:spAutoFit/>
          </a:bodyPr>
          <a:lstStyle/>
          <a:p>
            <a:pPr lvl="0"/>
            <a:r>
              <a:rPr lang="en-US" sz="4800" b="1" dirty="0" smtClean="0">
                <a:solidFill>
                  <a:schemeClr val="bg1"/>
                </a:solidFill>
              </a:rPr>
              <a:t>6. ESTIMATING MOBILE </a:t>
            </a:r>
            <a:r>
              <a:rPr lang="en-US" sz="4800" b="1" dirty="0">
                <a:solidFill>
                  <a:schemeClr val="bg1"/>
                </a:solidFill>
              </a:rPr>
              <a:t>DEVELOPMENT </a:t>
            </a:r>
            <a:r>
              <a:rPr lang="en-US" sz="4800" b="1" dirty="0" smtClean="0">
                <a:solidFill>
                  <a:schemeClr val="bg1"/>
                </a:solidFill>
              </a:rPr>
              <a:t>COST</a:t>
            </a:r>
            <a:endParaRPr lang="en-US" sz="4800" b="1" dirty="0">
              <a:solidFill>
                <a:schemeClr val="bg1"/>
              </a:solidFill>
            </a:endParaRPr>
          </a:p>
        </p:txBody>
      </p:sp>
      <p:sp>
        <p:nvSpPr>
          <p:cNvPr id="6" name="TextBox 6"/>
          <p:cNvSpPr txBox="1"/>
          <p:nvPr/>
        </p:nvSpPr>
        <p:spPr>
          <a:xfrm>
            <a:off x="304798" y="2336594"/>
            <a:ext cx="17678400" cy="6001643"/>
          </a:xfrm>
          <a:prstGeom prst="rect">
            <a:avLst/>
          </a:prstGeom>
        </p:spPr>
        <p:txBody>
          <a:bodyPr wrap="square" lIns="0" tIns="0" rIns="0" bIns="0" rtlCol="0" anchor="t">
            <a:spAutoFit/>
          </a:bodyPr>
          <a:lstStyle/>
          <a:p>
            <a:endParaRPr lang="en-US" sz="3000" dirty="0"/>
          </a:p>
          <a:p>
            <a:r>
              <a:rPr lang="en-US" sz="3000" b="1" dirty="0" smtClean="0"/>
              <a:t>6.5 </a:t>
            </a:r>
            <a:r>
              <a:rPr lang="en-US" sz="3000" b="1" dirty="0"/>
              <a:t>Research Development Rates</a:t>
            </a:r>
          </a:p>
          <a:p>
            <a:r>
              <a:rPr lang="en-US" sz="3000" dirty="0"/>
              <a:t>Hourly rates for mobile app development vary depending on regions and development teams. Take the time to research average rates in major cities </a:t>
            </a:r>
          </a:p>
          <a:p>
            <a:endParaRPr lang="en-US" sz="3000" dirty="0"/>
          </a:p>
          <a:p>
            <a:r>
              <a:rPr lang="en-US" sz="3000" b="1" dirty="0"/>
              <a:t>6.6 Consider Additional Expenses</a:t>
            </a:r>
          </a:p>
          <a:p>
            <a:r>
              <a:rPr lang="en-US" sz="3000" dirty="0"/>
              <a:t>In addition to development hours, there are other costs to consider. Quality assurance and testing are essential for ensuring all features and functionality of the application work as intended across different device types and operating system versions</a:t>
            </a:r>
          </a:p>
          <a:p>
            <a:endParaRPr lang="en-US" sz="3000" dirty="0"/>
          </a:p>
          <a:p>
            <a:r>
              <a:rPr lang="en-US" sz="3000" b="1" dirty="0"/>
              <a:t>6.7 Include a Contingency Budget</a:t>
            </a:r>
          </a:p>
          <a:p>
            <a:r>
              <a:rPr lang="en-US" sz="3000" dirty="0"/>
              <a:t>Unexpected challenges like changes to project scope, integration issues between features, or bugs that take significant time to resolve can arise during development, leading to delays and extra expenses</a:t>
            </a:r>
            <a:endParaRPr lang="en-US" sz="3000" dirty="0"/>
          </a:p>
        </p:txBody>
      </p:sp>
      <p:grpSp>
        <p:nvGrpSpPr>
          <p:cNvPr id="23" name="Group 23"/>
          <p:cNvGrpSpPr/>
          <p:nvPr/>
        </p:nvGrpSpPr>
        <p:grpSpPr>
          <a:xfrm>
            <a:off x="-24067" y="-127909"/>
            <a:ext cx="18288000" cy="2340491"/>
            <a:chOff x="-406403" y="3911600"/>
            <a:chExt cx="24384000" cy="3120655"/>
          </a:xfrm>
        </p:grpSpPr>
        <p:pic>
          <p:nvPicPr>
            <p:cNvPr id="24" name="Picture 24"/>
            <p:cNvPicPr>
              <a:picLocks noChangeAspect="1"/>
            </p:cNvPicPr>
            <p:nvPr/>
          </p:nvPicPr>
          <p:blipFill>
            <a:blip r:embed="rId2">
              <a:alphaModFix amt="14000"/>
            </a:blip>
            <a:srcRect t="45734" b="45734"/>
            <a:stretch>
              <a:fillRect/>
            </a:stretch>
          </p:blipFill>
          <p:spPr>
            <a:xfrm>
              <a:off x="-406403" y="3911600"/>
              <a:ext cx="24384000" cy="3120655"/>
            </a:xfrm>
            <a:prstGeom prst="rect">
              <a:avLst/>
            </a:prstGeom>
          </p:spPr>
        </p:pic>
      </p:grpSp>
    </p:spTree>
    <p:extLst>
      <p:ext uri="{BB962C8B-B14F-4D97-AF65-F5344CB8AC3E}">
        <p14:creationId xmlns:p14="http://schemas.microsoft.com/office/powerpoint/2010/main" val="3518372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3626979" y="5598074"/>
            <a:ext cx="11034042" cy="4241498"/>
          </a:xfrm>
          <a:custGeom>
            <a:avLst/>
            <a:gdLst/>
            <a:ahLst/>
            <a:cxnLst/>
            <a:rect l="l" t="t" r="r" b="b"/>
            <a:pathLst>
              <a:path w="11034042" h="4241498">
                <a:moveTo>
                  <a:pt x="0" y="0"/>
                </a:moveTo>
                <a:lnTo>
                  <a:pt x="11034042" y="0"/>
                </a:lnTo>
                <a:lnTo>
                  <a:pt x="11034042" y="4241498"/>
                </a:lnTo>
                <a:lnTo>
                  <a:pt x="0" y="4241498"/>
                </a:lnTo>
                <a:lnTo>
                  <a:pt x="0" y="0"/>
                </a:lnTo>
                <a:close/>
              </a:path>
            </a:pathLst>
          </a:custGeom>
          <a:blipFill>
            <a:blip r:embed="rId5"/>
            <a:stretch>
              <a:fillRect/>
            </a:stretch>
          </a:blipFill>
        </p:spPr>
      </p:sp>
      <p:sp>
        <p:nvSpPr>
          <p:cNvPr id="9" name="TextBox 9"/>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Native Applications</a:t>
            </a:r>
          </a:p>
        </p:txBody>
      </p:sp>
      <p:sp>
        <p:nvSpPr>
          <p:cNvPr id="10" name="TextBox 10"/>
          <p:cNvSpPr txBox="1"/>
          <p:nvPr/>
        </p:nvSpPr>
        <p:spPr>
          <a:xfrm>
            <a:off x="267892" y="3935039"/>
            <a:ext cx="7116893" cy="1663035"/>
          </a:xfrm>
          <a:prstGeom prst="rect">
            <a:avLst/>
          </a:prstGeom>
        </p:spPr>
        <p:txBody>
          <a:bodyPr lIns="0" tIns="0" rIns="0" bIns="0" rtlCol="0" anchor="t">
            <a:spAutoFit/>
          </a:bodyPr>
          <a:lstStyle/>
          <a:p>
            <a:pPr>
              <a:lnSpc>
                <a:spcPts val="3361"/>
              </a:lnSpc>
            </a:pPr>
            <a:r>
              <a:rPr lang="en-US" sz="2401">
                <a:solidFill>
                  <a:srgbClr val="000000"/>
                </a:solidFill>
                <a:latin typeface="Helios"/>
              </a:rPr>
              <a:t>Native mobile apps are applications downloaded from an app market to the internal device storage. They are usually coded for each device separately.</a:t>
            </a:r>
          </a:p>
          <a:p>
            <a:pPr>
              <a:lnSpc>
                <a:spcPts val="3361"/>
              </a:lnSpc>
              <a:spcBef>
                <a:spcPct val="0"/>
              </a:spcBef>
            </a:pPr>
            <a:endParaRPr lang="en-US" sz="2401">
              <a:solidFill>
                <a:srgbClr val="000000"/>
              </a:solidFill>
              <a:latin typeface="Helios"/>
            </a:endParaRPr>
          </a:p>
        </p:txBody>
      </p:sp>
      <p:sp>
        <p:nvSpPr>
          <p:cNvPr id="11" name="TextBox 11"/>
          <p:cNvSpPr txBox="1"/>
          <p:nvPr/>
        </p:nvSpPr>
        <p:spPr>
          <a:xfrm>
            <a:off x="11180632" y="3725489"/>
            <a:ext cx="7116893" cy="12439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When building native apps developers have to code the app at least twice for Android and iOS so that the audience would have the chance to get it.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Native Applications Advantages and Disadvantages</a:t>
            </a:r>
          </a:p>
        </p:txBody>
      </p:sp>
      <p:sp>
        <p:nvSpPr>
          <p:cNvPr id="9" name="TextBox 9"/>
          <p:cNvSpPr txBox="1"/>
          <p:nvPr/>
        </p:nvSpPr>
        <p:spPr>
          <a:xfrm>
            <a:off x="267892" y="3915989"/>
            <a:ext cx="7892020" cy="4242747"/>
          </a:xfrm>
          <a:prstGeom prst="rect">
            <a:avLst/>
          </a:prstGeom>
        </p:spPr>
        <p:txBody>
          <a:bodyPr lIns="0" tIns="0" rIns="0" bIns="0" rtlCol="0" anchor="t">
            <a:spAutoFit/>
          </a:bodyPr>
          <a:lstStyle/>
          <a:p>
            <a:pPr algn="ctr">
              <a:lnSpc>
                <a:spcPts val="4007"/>
              </a:lnSpc>
            </a:pPr>
            <a:r>
              <a:rPr lang="en-US" sz="2862">
                <a:solidFill>
                  <a:srgbClr val="000000"/>
                </a:solidFill>
                <a:latin typeface="Helios Bold"/>
              </a:rPr>
              <a:t>Advantages </a:t>
            </a:r>
          </a:p>
          <a:p>
            <a:pPr>
              <a:lnSpc>
                <a:spcPts val="3727"/>
              </a:lnSpc>
            </a:pPr>
            <a:endParaRPr lang="en-US" sz="2862">
              <a:solidFill>
                <a:srgbClr val="000000"/>
              </a:solidFill>
              <a:latin typeface="Helios Bold"/>
            </a:endParaRPr>
          </a:p>
          <a:p>
            <a:pPr>
              <a:lnSpc>
                <a:spcPts val="3727"/>
              </a:lnSpc>
            </a:pPr>
            <a:r>
              <a:rPr lang="en-US" sz="2662">
                <a:solidFill>
                  <a:srgbClr val="000000"/>
                </a:solidFill>
                <a:latin typeface="Helios"/>
              </a:rPr>
              <a:t>1. Fast performance due to simple code specific to device and OS. </a:t>
            </a:r>
          </a:p>
          <a:p>
            <a:pPr>
              <a:lnSpc>
                <a:spcPts val="3727"/>
              </a:lnSpc>
            </a:pPr>
            <a:r>
              <a:rPr lang="en-US" sz="2662">
                <a:solidFill>
                  <a:srgbClr val="000000"/>
                </a:solidFill>
                <a:latin typeface="Helios"/>
              </a:rPr>
              <a:t>2. Better use of OS and device specific functionalities.</a:t>
            </a:r>
          </a:p>
          <a:p>
            <a:pPr>
              <a:lnSpc>
                <a:spcPts val="3727"/>
              </a:lnSpc>
            </a:pPr>
            <a:r>
              <a:rPr lang="en-US" sz="2662">
                <a:solidFill>
                  <a:srgbClr val="000000"/>
                </a:solidFill>
                <a:latin typeface="Helios"/>
              </a:rPr>
              <a:t>3. Interactive UI/UX. </a:t>
            </a:r>
          </a:p>
          <a:p>
            <a:pPr>
              <a:lnSpc>
                <a:spcPts val="3727"/>
              </a:lnSpc>
              <a:spcBef>
                <a:spcPct val="0"/>
              </a:spcBef>
            </a:pPr>
            <a:r>
              <a:rPr lang="en-US" sz="2662">
                <a:solidFill>
                  <a:srgbClr val="000000"/>
                </a:solidFill>
                <a:latin typeface="Helios"/>
              </a:rPr>
              <a:t>4. Lesser compatibility issues and faster to configure.</a:t>
            </a:r>
          </a:p>
        </p:txBody>
      </p:sp>
      <p:sp>
        <p:nvSpPr>
          <p:cNvPr id="10" name="TextBox 10"/>
          <p:cNvSpPr txBox="1"/>
          <p:nvPr/>
        </p:nvSpPr>
        <p:spPr>
          <a:xfrm>
            <a:off x="10219202" y="3915989"/>
            <a:ext cx="8068798" cy="3832928"/>
          </a:xfrm>
          <a:prstGeom prst="rect">
            <a:avLst/>
          </a:prstGeom>
        </p:spPr>
        <p:txBody>
          <a:bodyPr lIns="0" tIns="0" rIns="0" bIns="0" rtlCol="0" anchor="t">
            <a:spAutoFit/>
          </a:bodyPr>
          <a:lstStyle/>
          <a:p>
            <a:pPr algn="ctr">
              <a:lnSpc>
                <a:spcPts val="3951"/>
              </a:lnSpc>
            </a:pPr>
            <a:r>
              <a:rPr lang="en-US" sz="2822">
                <a:solidFill>
                  <a:srgbClr val="000000"/>
                </a:solidFill>
                <a:latin typeface="Helios Bold"/>
              </a:rPr>
              <a:t>Disadvantages </a:t>
            </a:r>
          </a:p>
          <a:p>
            <a:pPr>
              <a:lnSpc>
                <a:spcPts val="3811"/>
              </a:lnSpc>
            </a:pPr>
            <a:endParaRPr lang="en-US" sz="2822">
              <a:solidFill>
                <a:srgbClr val="000000"/>
              </a:solidFill>
              <a:latin typeface="Helios Bold"/>
            </a:endParaRPr>
          </a:p>
          <a:p>
            <a:pPr>
              <a:lnSpc>
                <a:spcPts val="3811"/>
              </a:lnSpc>
            </a:pPr>
            <a:r>
              <a:rPr lang="en-US" sz="2722">
                <a:solidFill>
                  <a:srgbClr val="000000"/>
                </a:solidFill>
                <a:latin typeface="Helios"/>
              </a:rPr>
              <a:t>1. Building OS specific apps can be time-consuming </a:t>
            </a:r>
          </a:p>
          <a:p>
            <a:pPr>
              <a:lnSpc>
                <a:spcPts val="3811"/>
              </a:lnSpc>
            </a:pPr>
            <a:r>
              <a:rPr lang="en-US" sz="2722">
                <a:solidFill>
                  <a:srgbClr val="000000"/>
                </a:solidFill>
                <a:latin typeface="Helios"/>
              </a:rPr>
              <a:t>2. OS specific programming languages like swift and java are hard to learn.</a:t>
            </a:r>
          </a:p>
          <a:p>
            <a:pPr>
              <a:lnSpc>
                <a:spcPts val="3811"/>
              </a:lnSpc>
            </a:pPr>
            <a:r>
              <a:rPr lang="en-US" sz="2722">
                <a:solidFill>
                  <a:srgbClr val="000000"/>
                </a:solidFill>
                <a:latin typeface="Helios"/>
              </a:rPr>
              <a:t>3. Longer release cycles to ensure stability. </a:t>
            </a:r>
          </a:p>
          <a:p>
            <a:pPr>
              <a:lnSpc>
                <a:spcPts val="3811"/>
              </a:lnSpc>
              <a:spcBef>
                <a:spcPct val="0"/>
              </a:spcBef>
            </a:pPr>
            <a:r>
              <a:rPr lang="en-US" sz="2722">
                <a:solidFill>
                  <a:srgbClr val="000000"/>
                </a:solidFill>
                <a:latin typeface="Helios"/>
              </a:rPr>
              <a:t>4. Requires separate codebase to add new features.</a:t>
            </a:r>
          </a:p>
        </p:txBody>
      </p:sp>
      <p:sp>
        <p:nvSpPr>
          <p:cNvPr id="11" name="TextBox 11"/>
          <p:cNvSpPr txBox="1"/>
          <p:nvPr/>
        </p:nvSpPr>
        <p:spPr>
          <a:xfrm>
            <a:off x="4862055" y="8800465"/>
            <a:ext cx="6942297" cy="45783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ios"/>
              </a:rPr>
              <a:t>WhatsApp Messenger is a native app example.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3198351" y="5598074"/>
            <a:ext cx="11034042" cy="3826569"/>
          </a:xfrm>
          <a:custGeom>
            <a:avLst/>
            <a:gdLst/>
            <a:ahLst/>
            <a:cxnLst/>
            <a:rect l="l" t="t" r="r" b="b"/>
            <a:pathLst>
              <a:path w="11034042" h="3826569">
                <a:moveTo>
                  <a:pt x="0" y="0"/>
                </a:moveTo>
                <a:lnTo>
                  <a:pt x="11034043" y="0"/>
                </a:lnTo>
                <a:lnTo>
                  <a:pt x="11034043" y="3826569"/>
                </a:lnTo>
                <a:lnTo>
                  <a:pt x="0" y="3826569"/>
                </a:lnTo>
                <a:lnTo>
                  <a:pt x="0" y="0"/>
                </a:lnTo>
                <a:close/>
              </a:path>
            </a:pathLst>
          </a:custGeom>
          <a:blipFill>
            <a:blip r:embed="rId5"/>
            <a:stretch>
              <a:fillRect/>
            </a:stretch>
          </a:blipFill>
        </p:spPr>
      </p:sp>
      <p:sp>
        <p:nvSpPr>
          <p:cNvPr id="9" name="TextBox 9"/>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Hybrid Applications</a:t>
            </a:r>
          </a:p>
        </p:txBody>
      </p:sp>
      <p:sp>
        <p:nvSpPr>
          <p:cNvPr id="10" name="TextBox 10"/>
          <p:cNvSpPr txBox="1"/>
          <p:nvPr/>
        </p:nvSpPr>
        <p:spPr>
          <a:xfrm>
            <a:off x="267892" y="3935039"/>
            <a:ext cx="7116893" cy="12439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They are developed in one go for all platforms, which means less time and money spent on cross-platform development. </a:t>
            </a:r>
          </a:p>
        </p:txBody>
      </p:sp>
      <p:sp>
        <p:nvSpPr>
          <p:cNvPr id="11" name="TextBox 11"/>
          <p:cNvSpPr txBox="1"/>
          <p:nvPr/>
        </p:nvSpPr>
        <p:spPr>
          <a:xfrm>
            <a:off x="11180632" y="3725489"/>
            <a:ext cx="7116893" cy="16630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Hybrid applications are also commonly developed using specially designed mobile application development frameworks like Flutter or React Native.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Hybrid Applications Advantages and Disadvantages</a:t>
            </a:r>
          </a:p>
        </p:txBody>
      </p:sp>
      <p:sp>
        <p:nvSpPr>
          <p:cNvPr id="9" name="TextBox 9"/>
          <p:cNvSpPr txBox="1"/>
          <p:nvPr/>
        </p:nvSpPr>
        <p:spPr>
          <a:xfrm>
            <a:off x="267892" y="3915989"/>
            <a:ext cx="8534961" cy="4242747"/>
          </a:xfrm>
          <a:prstGeom prst="rect">
            <a:avLst/>
          </a:prstGeom>
        </p:spPr>
        <p:txBody>
          <a:bodyPr lIns="0" tIns="0" rIns="0" bIns="0" rtlCol="0" anchor="t">
            <a:spAutoFit/>
          </a:bodyPr>
          <a:lstStyle/>
          <a:p>
            <a:pPr algn="ctr">
              <a:lnSpc>
                <a:spcPts val="4007"/>
              </a:lnSpc>
            </a:pPr>
            <a:r>
              <a:rPr lang="en-US" sz="2862">
                <a:solidFill>
                  <a:srgbClr val="000000"/>
                </a:solidFill>
                <a:latin typeface="Helios Bold"/>
              </a:rPr>
              <a:t>Advantages </a:t>
            </a:r>
          </a:p>
          <a:p>
            <a:pPr>
              <a:lnSpc>
                <a:spcPts val="3727"/>
              </a:lnSpc>
            </a:pPr>
            <a:endParaRPr lang="en-US" sz="2862">
              <a:solidFill>
                <a:srgbClr val="000000"/>
              </a:solidFill>
              <a:latin typeface="Helios Bold"/>
            </a:endParaRPr>
          </a:p>
          <a:p>
            <a:pPr>
              <a:lnSpc>
                <a:spcPts val="3727"/>
              </a:lnSpc>
            </a:pPr>
            <a:r>
              <a:rPr lang="en-US" sz="2662">
                <a:solidFill>
                  <a:srgbClr val="000000"/>
                </a:solidFill>
                <a:latin typeface="Helios"/>
              </a:rPr>
              <a:t>1. Easy to build </a:t>
            </a:r>
          </a:p>
          <a:p>
            <a:pPr>
              <a:lnSpc>
                <a:spcPts val="3727"/>
              </a:lnSpc>
            </a:pPr>
            <a:r>
              <a:rPr lang="en-US" sz="2662">
                <a:solidFill>
                  <a:srgbClr val="000000"/>
                </a:solidFill>
                <a:latin typeface="Helios"/>
              </a:rPr>
              <a:t>2. Shareable code makes it cheaper than a native app</a:t>
            </a:r>
          </a:p>
          <a:p>
            <a:pPr>
              <a:lnSpc>
                <a:spcPts val="3727"/>
              </a:lnSpc>
            </a:pPr>
            <a:r>
              <a:rPr lang="en-US" sz="2662">
                <a:solidFill>
                  <a:srgbClr val="000000"/>
                </a:solidFill>
                <a:latin typeface="Helios"/>
              </a:rPr>
              <a:t>3. Easy to push new features since it uses a single code base.</a:t>
            </a:r>
          </a:p>
          <a:p>
            <a:pPr>
              <a:lnSpc>
                <a:spcPts val="3727"/>
              </a:lnSpc>
            </a:pPr>
            <a:r>
              <a:rPr lang="en-US" sz="2662">
                <a:solidFill>
                  <a:srgbClr val="000000"/>
                </a:solidFill>
                <a:latin typeface="Helios"/>
              </a:rPr>
              <a:t>4. Can work offline.</a:t>
            </a:r>
          </a:p>
          <a:p>
            <a:pPr>
              <a:lnSpc>
                <a:spcPts val="3727"/>
              </a:lnSpc>
              <a:spcBef>
                <a:spcPct val="0"/>
              </a:spcBef>
            </a:pPr>
            <a:r>
              <a:rPr lang="en-US" sz="2662">
                <a:solidFill>
                  <a:srgbClr val="000000"/>
                </a:solidFill>
                <a:latin typeface="Helios"/>
              </a:rPr>
              <a:t>5. Shorter time to market, as the app can be deployed for multiple OSs.</a:t>
            </a:r>
          </a:p>
        </p:txBody>
      </p:sp>
      <p:sp>
        <p:nvSpPr>
          <p:cNvPr id="10" name="TextBox 10"/>
          <p:cNvSpPr txBox="1"/>
          <p:nvPr/>
        </p:nvSpPr>
        <p:spPr>
          <a:xfrm>
            <a:off x="10219202" y="3915989"/>
            <a:ext cx="8068798" cy="3356678"/>
          </a:xfrm>
          <a:prstGeom prst="rect">
            <a:avLst/>
          </a:prstGeom>
        </p:spPr>
        <p:txBody>
          <a:bodyPr lIns="0" tIns="0" rIns="0" bIns="0" rtlCol="0" anchor="t">
            <a:spAutoFit/>
          </a:bodyPr>
          <a:lstStyle/>
          <a:p>
            <a:pPr algn="ctr">
              <a:lnSpc>
                <a:spcPts val="3951"/>
              </a:lnSpc>
            </a:pPr>
            <a:r>
              <a:rPr lang="en-US" sz="2822">
                <a:solidFill>
                  <a:srgbClr val="000000"/>
                </a:solidFill>
                <a:latin typeface="Helios Bold"/>
              </a:rPr>
              <a:t>Disadvantages </a:t>
            </a:r>
          </a:p>
          <a:p>
            <a:pPr>
              <a:lnSpc>
                <a:spcPts val="3811"/>
              </a:lnSpc>
            </a:pPr>
            <a:endParaRPr lang="en-US" sz="2822">
              <a:solidFill>
                <a:srgbClr val="000000"/>
              </a:solidFill>
              <a:latin typeface="Helios Bold"/>
            </a:endParaRPr>
          </a:p>
          <a:p>
            <a:pPr>
              <a:lnSpc>
                <a:spcPts val="3811"/>
              </a:lnSpc>
            </a:pPr>
            <a:r>
              <a:rPr lang="en-US" sz="2722">
                <a:solidFill>
                  <a:srgbClr val="000000"/>
                </a:solidFill>
                <a:latin typeface="Helios"/>
              </a:rPr>
              <a:t>1. Complex apps with many functions will slow down the app. </a:t>
            </a:r>
          </a:p>
          <a:p>
            <a:pPr>
              <a:lnSpc>
                <a:spcPts val="3811"/>
              </a:lnSpc>
            </a:pPr>
            <a:r>
              <a:rPr lang="en-US" sz="2722">
                <a:solidFill>
                  <a:srgbClr val="000000"/>
                </a:solidFill>
                <a:latin typeface="Helios"/>
              </a:rPr>
              <a:t>2. More expensive than web apps </a:t>
            </a:r>
          </a:p>
          <a:p>
            <a:pPr>
              <a:lnSpc>
                <a:spcPts val="3811"/>
              </a:lnSpc>
            </a:pPr>
            <a:r>
              <a:rPr lang="en-US" sz="2722">
                <a:solidFill>
                  <a:srgbClr val="000000"/>
                </a:solidFill>
                <a:latin typeface="Helios"/>
              </a:rPr>
              <a:t>3. Less interactive than native apps</a:t>
            </a:r>
          </a:p>
          <a:p>
            <a:pPr>
              <a:lnSpc>
                <a:spcPts val="3811"/>
              </a:lnSpc>
              <a:spcBef>
                <a:spcPct val="0"/>
              </a:spcBef>
            </a:pPr>
            <a:r>
              <a:rPr lang="en-US" sz="2722">
                <a:solidFill>
                  <a:srgbClr val="000000"/>
                </a:solidFill>
                <a:latin typeface="Helios"/>
              </a:rPr>
              <a:t>4. Apps cannot perform OS specific tasks</a:t>
            </a:r>
          </a:p>
        </p:txBody>
      </p:sp>
      <p:sp>
        <p:nvSpPr>
          <p:cNvPr id="11" name="TextBox 11"/>
          <p:cNvSpPr txBox="1"/>
          <p:nvPr/>
        </p:nvSpPr>
        <p:spPr>
          <a:xfrm>
            <a:off x="1407584" y="8505783"/>
            <a:ext cx="14790539" cy="45783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ios"/>
              </a:rPr>
              <a:t>There are tons of hybrid applications today, including Instagram, Gmail, Facebook, and many others.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3590196" y="6001801"/>
            <a:ext cx="11107608" cy="3962714"/>
          </a:xfrm>
          <a:custGeom>
            <a:avLst/>
            <a:gdLst/>
            <a:ahLst/>
            <a:cxnLst/>
            <a:rect l="l" t="t" r="r" b="b"/>
            <a:pathLst>
              <a:path w="11107608" h="3962714">
                <a:moveTo>
                  <a:pt x="0" y="0"/>
                </a:moveTo>
                <a:lnTo>
                  <a:pt x="11107608" y="0"/>
                </a:lnTo>
                <a:lnTo>
                  <a:pt x="11107608" y="3962714"/>
                </a:lnTo>
                <a:lnTo>
                  <a:pt x="0" y="3962714"/>
                </a:lnTo>
                <a:lnTo>
                  <a:pt x="0" y="0"/>
                </a:lnTo>
                <a:close/>
              </a:path>
            </a:pathLst>
          </a:custGeom>
          <a:blipFill>
            <a:blip r:embed="rId5"/>
            <a:stretch>
              <a:fillRect/>
            </a:stretch>
          </a:blipFill>
        </p:spPr>
      </p:sp>
      <p:sp>
        <p:nvSpPr>
          <p:cNvPr id="9" name="TextBox 9"/>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Web Applications</a:t>
            </a:r>
          </a:p>
        </p:txBody>
      </p:sp>
      <p:sp>
        <p:nvSpPr>
          <p:cNvPr id="10" name="TextBox 10"/>
          <p:cNvSpPr txBox="1"/>
          <p:nvPr/>
        </p:nvSpPr>
        <p:spPr>
          <a:xfrm>
            <a:off x="267892" y="3935039"/>
            <a:ext cx="7116893" cy="2082135"/>
          </a:xfrm>
          <a:prstGeom prst="rect">
            <a:avLst/>
          </a:prstGeom>
        </p:spPr>
        <p:txBody>
          <a:bodyPr lIns="0" tIns="0" rIns="0" bIns="0" rtlCol="0" anchor="t">
            <a:spAutoFit/>
          </a:bodyPr>
          <a:lstStyle/>
          <a:p>
            <a:pPr>
              <a:lnSpc>
                <a:spcPts val="3361"/>
              </a:lnSpc>
            </a:pPr>
            <a:r>
              <a:rPr lang="en-US" sz="2401">
                <a:solidFill>
                  <a:srgbClr val="000000"/>
                </a:solidFill>
                <a:latin typeface="Helios"/>
              </a:rPr>
              <a:t>Web apps are a responsive version of a website, built to provide a better mobile browsing experience when compared to using the website's regular mobile version.</a:t>
            </a:r>
          </a:p>
          <a:p>
            <a:pPr>
              <a:lnSpc>
                <a:spcPts val="3361"/>
              </a:lnSpc>
              <a:spcBef>
                <a:spcPct val="0"/>
              </a:spcBef>
            </a:pPr>
            <a:endParaRPr lang="en-US" sz="2401">
              <a:solidFill>
                <a:srgbClr val="000000"/>
              </a:solidFill>
              <a:latin typeface="Helios"/>
            </a:endParaRPr>
          </a:p>
        </p:txBody>
      </p:sp>
      <p:sp>
        <p:nvSpPr>
          <p:cNvPr id="11" name="TextBox 11"/>
          <p:cNvSpPr txBox="1"/>
          <p:nvPr/>
        </p:nvSpPr>
        <p:spPr>
          <a:xfrm>
            <a:off x="11180632" y="3725489"/>
            <a:ext cx="7116893" cy="2501235"/>
          </a:xfrm>
          <a:prstGeom prst="rect">
            <a:avLst/>
          </a:prstGeom>
        </p:spPr>
        <p:txBody>
          <a:bodyPr lIns="0" tIns="0" rIns="0" bIns="0" rtlCol="0" anchor="t">
            <a:spAutoFit/>
          </a:bodyPr>
          <a:lstStyle/>
          <a:p>
            <a:pPr>
              <a:lnSpc>
                <a:spcPts val="3361"/>
              </a:lnSpc>
            </a:pPr>
            <a:r>
              <a:rPr lang="en-US" sz="2401">
                <a:solidFill>
                  <a:srgbClr val="000000"/>
                </a:solidFill>
                <a:latin typeface="Helios"/>
              </a:rPr>
              <a:t>Mobile websites are the version of a website that people see when opening a site from a mobile browser, but they are commonly unoptimized, not user-friendly, slow, and look like the shrunk desktop website version.</a:t>
            </a:r>
          </a:p>
          <a:p>
            <a:pPr>
              <a:lnSpc>
                <a:spcPts val="3361"/>
              </a:lnSpc>
              <a:spcBef>
                <a:spcPct val="0"/>
              </a:spcBef>
            </a:pPr>
            <a:endParaRPr lang="en-US" sz="2401">
              <a:solidFill>
                <a:srgbClr val="000000"/>
              </a:solidFill>
              <a:latin typeface="Helio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2521881" y="5400959"/>
            <a:ext cx="11047523" cy="4682191"/>
          </a:xfrm>
          <a:custGeom>
            <a:avLst/>
            <a:gdLst/>
            <a:ahLst/>
            <a:cxnLst/>
            <a:rect l="l" t="t" r="r" b="b"/>
            <a:pathLst>
              <a:path w="11047523" h="4682191">
                <a:moveTo>
                  <a:pt x="0" y="0"/>
                </a:moveTo>
                <a:lnTo>
                  <a:pt x="11047522" y="0"/>
                </a:lnTo>
                <a:lnTo>
                  <a:pt x="11047522" y="4682191"/>
                </a:lnTo>
                <a:lnTo>
                  <a:pt x="0" y="4682191"/>
                </a:lnTo>
                <a:lnTo>
                  <a:pt x="0" y="0"/>
                </a:lnTo>
                <a:close/>
              </a:path>
            </a:pathLst>
          </a:custGeom>
          <a:blipFill>
            <a:blip r:embed="rId5"/>
            <a:stretch>
              <a:fillRect/>
            </a:stretch>
          </a:blipFill>
        </p:spPr>
      </p:sp>
      <p:sp>
        <p:nvSpPr>
          <p:cNvPr id="9" name="TextBox 9"/>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Progressive Web Applications</a:t>
            </a:r>
          </a:p>
        </p:txBody>
      </p:sp>
      <p:sp>
        <p:nvSpPr>
          <p:cNvPr id="10" name="TextBox 10"/>
          <p:cNvSpPr txBox="1"/>
          <p:nvPr/>
        </p:nvSpPr>
        <p:spPr>
          <a:xfrm>
            <a:off x="267892" y="3935039"/>
            <a:ext cx="7116893" cy="12439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They are typically accessed via a web browser of your choice but can be installed and accessed on a device. </a:t>
            </a:r>
          </a:p>
        </p:txBody>
      </p:sp>
      <p:sp>
        <p:nvSpPr>
          <p:cNvPr id="11" name="TextBox 11"/>
          <p:cNvSpPr txBox="1"/>
          <p:nvPr/>
        </p:nvSpPr>
        <p:spPr>
          <a:xfrm>
            <a:off x="11180632" y="3725489"/>
            <a:ext cx="7116893" cy="824835"/>
          </a:xfrm>
          <a:prstGeom prst="rect">
            <a:avLst/>
          </a:prstGeom>
        </p:spPr>
        <p:txBody>
          <a:bodyPr lIns="0" tIns="0" rIns="0" bIns="0" rtlCol="0" anchor="t">
            <a:spAutoFit/>
          </a:bodyPr>
          <a:lstStyle/>
          <a:p>
            <a:pPr>
              <a:lnSpc>
                <a:spcPts val="3361"/>
              </a:lnSpc>
              <a:spcBef>
                <a:spcPct val="0"/>
              </a:spcBef>
            </a:pPr>
            <a:r>
              <a:rPr lang="en-US" sz="2401">
                <a:solidFill>
                  <a:srgbClr val="000000"/>
                </a:solidFill>
                <a:latin typeface="Helios"/>
              </a:rPr>
              <a:t>Progressive web apps are built using modern frameworks like React.js, Angular.js, or Vue.js.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EFEFE"/>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035380" y="1688328"/>
            <a:ext cx="14774244" cy="574674"/>
          </a:xfrm>
          <a:prstGeom prst="rect">
            <a:avLst/>
          </a:prstGeom>
        </p:spPr>
        <p:txBody>
          <a:bodyPr lIns="0" tIns="0" rIns="0" bIns="0" rtlCol="0" anchor="t">
            <a:spAutoFit/>
          </a:bodyPr>
          <a:lstStyle/>
          <a:p>
            <a:pPr algn="ctr">
              <a:lnSpc>
                <a:spcPts val="4550"/>
              </a:lnSpc>
            </a:pPr>
            <a:r>
              <a:rPr lang="en-US" sz="3500">
                <a:solidFill>
                  <a:srgbClr val="FFFFFF"/>
                </a:solidFill>
                <a:latin typeface="Klein Bold"/>
              </a:rPr>
              <a:t>Progressive Web Applications Advantages and Disadvantages</a:t>
            </a:r>
          </a:p>
        </p:txBody>
      </p:sp>
      <p:sp>
        <p:nvSpPr>
          <p:cNvPr id="9" name="TextBox 9"/>
          <p:cNvSpPr txBox="1"/>
          <p:nvPr/>
        </p:nvSpPr>
        <p:spPr>
          <a:xfrm>
            <a:off x="267892" y="3915989"/>
            <a:ext cx="8534961" cy="4242747"/>
          </a:xfrm>
          <a:prstGeom prst="rect">
            <a:avLst/>
          </a:prstGeom>
        </p:spPr>
        <p:txBody>
          <a:bodyPr lIns="0" tIns="0" rIns="0" bIns="0" rtlCol="0" anchor="t">
            <a:spAutoFit/>
          </a:bodyPr>
          <a:lstStyle/>
          <a:p>
            <a:pPr algn="ctr">
              <a:lnSpc>
                <a:spcPts val="4007"/>
              </a:lnSpc>
            </a:pPr>
            <a:r>
              <a:rPr lang="en-US" sz="2862">
                <a:solidFill>
                  <a:srgbClr val="000000"/>
                </a:solidFill>
                <a:latin typeface="Helios Bold"/>
              </a:rPr>
              <a:t>Advantages </a:t>
            </a:r>
          </a:p>
          <a:p>
            <a:pPr>
              <a:lnSpc>
                <a:spcPts val="3727"/>
              </a:lnSpc>
            </a:pPr>
            <a:endParaRPr lang="en-US" sz="2862">
              <a:solidFill>
                <a:srgbClr val="000000"/>
              </a:solidFill>
              <a:latin typeface="Helios Bold"/>
            </a:endParaRPr>
          </a:p>
          <a:p>
            <a:pPr>
              <a:lnSpc>
                <a:spcPts val="3727"/>
              </a:lnSpc>
            </a:pPr>
            <a:r>
              <a:rPr lang="en-US" sz="2662">
                <a:solidFill>
                  <a:srgbClr val="000000"/>
                </a:solidFill>
                <a:latin typeface="Helios"/>
              </a:rPr>
              <a:t>1. They use very little data </a:t>
            </a:r>
          </a:p>
          <a:p>
            <a:pPr>
              <a:lnSpc>
                <a:spcPts val="3727"/>
              </a:lnSpc>
            </a:pPr>
            <a:r>
              <a:rPr lang="en-US" sz="2662">
                <a:solidFill>
                  <a:srgbClr val="000000"/>
                </a:solidFill>
                <a:latin typeface="Helios"/>
              </a:rPr>
              <a:t>2. PWAs get updated like web-pages. They automatically get updated every time you use them. </a:t>
            </a:r>
          </a:p>
          <a:p>
            <a:pPr>
              <a:lnSpc>
                <a:spcPts val="3727"/>
              </a:lnSpc>
            </a:pPr>
            <a:r>
              <a:rPr lang="en-US" sz="2662">
                <a:solidFill>
                  <a:srgbClr val="000000"/>
                </a:solidFill>
                <a:latin typeface="Helios"/>
              </a:rPr>
              <a:t>3. There is no need for installation as PWAs are simple web-pages. </a:t>
            </a:r>
          </a:p>
          <a:p>
            <a:pPr>
              <a:lnSpc>
                <a:spcPts val="3727"/>
              </a:lnSpc>
              <a:spcBef>
                <a:spcPct val="0"/>
              </a:spcBef>
            </a:pPr>
            <a:r>
              <a:rPr lang="en-US" sz="2662">
                <a:solidFill>
                  <a:srgbClr val="000000"/>
                </a:solidFill>
                <a:latin typeface="Helios"/>
              </a:rPr>
              <a:t>4. You can easily share PWAs by simply sending its URL.</a:t>
            </a:r>
          </a:p>
        </p:txBody>
      </p:sp>
      <p:sp>
        <p:nvSpPr>
          <p:cNvPr id="10" name="TextBox 10"/>
          <p:cNvSpPr txBox="1"/>
          <p:nvPr/>
        </p:nvSpPr>
        <p:spPr>
          <a:xfrm>
            <a:off x="9308369" y="4263281"/>
            <a:ext cx="8979631" cy="4309178"/>
          </a:xfrm>
          <a:prstGeom prst="rect">
            <a:avLst/>
          </a:prstGeom>
        </p:spPr>
        <p:txBody>
          <a:bodyPr lIns="0" tIns="0" rIns="0" bIns="0" rtlCol="0" anchor="t">
            <a:spAutoFit/>
          </a:bodyPr>
          <a:lstStyle/>
          <a:p>
            <a:pPr algn="ctr">
              <a:lnSpc>
                <a:spcPts val="3951"/>
              </a:lnSpc>
            </a:pPr>
            <a:r>
              <a:rPr lang="en-US" sz="2822">
                <a:solidFill>
                  <a:srgbClr val="000000"/>
                </a:solidFill>
                <a:latin typeface="Helios Bold"/>
              </a:rPr>
              <a:t>Disadvantages </a:t>
            </a:r>
          </a:p>
          <a:p>
            <a:pPr>
              <a:lnSpc>
                <a:spcPts val="3811"/>
              </a:lnSpc>
            </a:pPr>
            <a:r>
              <a:rPr lang="en-US" sz="2722">
                <a:solidFill>
                  <a:srgbClr val="000000"/>
                </a:solidFill>
                <a:latin typeface="Helios"/>
              </a:rPr>
              <a:t>1. There are limitations to using all the Hardware and Operating Systems features. </a:t>
            </a:r>
          </a:p>
          <a:p>
            <a:pPr>
              <a:lnSpc>
                <a:spcPts val="3811"/>
              </a:lnSpc>
            </a:pPr>
            <a:r>
              <a:rPr lang="en-US" sz="2722">
                <a:solidFill>
                  <a:srgbClr val="000000"/>
                </a:solidFill>
                <a:latin typeface="Helios"/>
              </a:rPr>
              <a:t>2. PWAs can pose a few hardware integration problems. </a:t>
            </a:r>
          </a:p>
          <a:p>
            <a:pPr>
              <a:lnSpc>
                <a:spcPts val="3811"/>
              </a:lnSpc>
            </a:pPr>
            <a:r>
              <a:rPr lang="en-US" sz="2722">
                <a:solidFill>
                  <a:srgbClr val="000000"/>
                </a:solidFill>
                <a:latin typeface="Helios"/>
              </a:rPr>
              <a:t>3. Full support is not available in default browsers of some of the manufacturer’s.</a:t>
            </a:r>
          </a:p>
          <a:p>
            <a:pPr>
              <a:lnSpc>
                <a:spcPts val="3811"/>
              </a:lnSpc>
            </a:pPr>
            <a:r>
              <a:rPr lang="en-US" sz="2722">
                <a:solidFill>
                  <a:srgbClr val="000000"/>
                </a:solidFill>
                <a:latin typeface="Helios"/>
              </a:rPr>
              <a:t>4. It cannot use the latest hardware advancements (like fingerprint scanner).</a:t>
            </a:r>
          </a:p>
          <a:p>
            <a:pPr>
              <a:lnSpc>
                <a:spcPts val="3811"/>
              </a:lnSpc>
              <a:spcBef>
                <a:spcPct val="0"/>
              </a:spcBef>
            </a:pPr>
            <a:endParaRPr lang="en-US" sz="2722">
              <a:solidFill>
                <a:srgbClr val="000000"/>
              </a:solidFill>
              <a:latin typeface="Helios"/>
            </a:endParaRPr>
          </a:p>
        </p:txBody>
      </p:sp>
      <p:sp>
        <p:nvSpPr>
          <p:cNvPr id="11" name="TextBox 11"/>
          <p:cNvSpPr txBox="1"/>
          <p:nvPr/>
        </p:nvSpPr>
        <p:spPr>
          <a:xfrm>
            <a:off x="955384" y="8505783"/>
            <a:ext cx="15694939" cy="45783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ios"/>
              </a:rPr>
              <a:t>The implementation of progressive web apps has been especially seen in the e-commerce sector recently.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2311</Words>
  <Application>Microsoft Office PowerPoint</Application>
  <PresentationFormat>Custom</PresentationFormat>
  <Paragraphs>212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Helios Bold</vt:lpstr>
      <vt:lpstr>Arial</vt:lpstr>
      <vt:lpstr>Klein Bold</vt:lpstr>
      <vt:lpstr>Calibri</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Blue Grey White Geometric Style</dc:title>
  <cp:lastModifiedBy>SONHANA</cp:lastModifiedBy>
  <cp:revision>10</cp:revision>
  <dcterms:created xsi:type="dcterms:W3CDTF">2006-08-16T00:00:00Z</dcterms:created>
  <dcterms:modified xsi:type="dcterms:W3CDTF">2024-04-02T09:01:32Z</dcterms:modified>
  <dc:identifier>DAGBNyxqMaw</dc:identifier>
</cp:coreProperties>
</file>